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54"/>
  </p:notesMasterIdLst>
  <p:sldIdLst>
    <p:sldId id="257" r:id="rId4"/>
    <p:sldId id="1887" r:id="rId5"/>
    <p:sldId id="356" r:id="rId6"/>
    <p:sldId id="259" r:id="rId7"/>
    <p:sldId id="260" r:id="rId8"/>
    <p:sldId id="261" r:id="rId9"/>
    <p:sldId id="263" r:id="rId10"/>
    <p:sldId id="262" r:id="rId11"/>
    <p:sldId id="285" r:id="rId12"/>
    <p:sldId id="265" r:id="rId13"/>
    <p:sldId id="286" r:id="rId14"/>
    <p:sldId id="266" r:id="rId15"/>
    <p:sldId id="267" r:id="rId16"/>
    <p:sldId id="1884" r:id="rId17"/>
    <p:sldId id="1885" r:id="rId18"/>
    <p:sldId id="1886" r:id="rId19"/>
    <p:sldId id="256" r:id="rId20"/>
    <p:sldId id="1888" r:id="rId21"/>
    <p:sldId id="339" r:id="rId22"/>
    <p:sldId id="258" r:id="rId23"/>
    <p:sldId id="1889" r:id="rId24"/>
    <p:sldId id="1890" r:id="rId25"/>
    <p:sldId id="1891" r:id="rId26"/>
    <p:sldId id="1892" r:id="rId27"/>
    <p:sldId id="1893" r:id="rId28"/>
    <p:sldId id="272" r:id="rId29"/>
    <p:sldId id="370" r:id="rId30"/>
    <p:sldId id="287" r:id="rId31"/>
    <p:sldId id="288" r:id="rId32"/>
    <p:sldId id="289" r:id="rId33"/>
    <p:sldId id="371" r:id="rId34"/>
    <p:sldId id="291" r:id="rId35"/>
    <p:sldId id="372" r:id="rId36"/>
    <p:sldId id="373" r:id="rId37"/>
    <p:sldId id="294" r:id="rId38"/>
    <p:sldId id="374" r:id="rId39"/>
    <p:sldId id="275" r:id="rId40"/>
    <p:sldId id="276" r:id="rId41"/>
    <p:sldId id="277" r:id="rId42"/>
    <p:sldId id="278" r:id="rId43"/>
    <p:sldId id="280" r:id="rId44"/>
    <p:sldId id="283" r:id="rId45"/>
    <p:sldId id="368" r:id="rId46"/>
    <p:sldId id="284" r:id="rId47"/>
    <p:sldId id="369" r:id="rId48"/>
    <p:sldId id="1894" r:id="rId49"/>
    <p:sldId id="307" r:id="rId50"/>
    <p:sldId id="293" r:id="rId51"/>
    <p:sldId id="366" r:id="rId52"/>
    <p:sldId id="367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7E2614-465F-2048-A11E-A14DFC401F01}" v="3" dt="2022-07-07T18:57:32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993"/>
    <p:restoredTop sz="96327"/>
  </p:normalViewPr>
  <p:slideViewPr>
    <p:cSldViewPr snapToGrid="0" snapToObjects="1">
      <p:cViewPr varScale="1">
        <p:scale>
          <a:sx n="188" d="100"/>
          <a:sy n="188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53590-1518-A34D-969C-57F7503A2543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52F7C-32C2-AA4A-8F26-828911977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214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bi.ac.uk/biomodels-main/static-pages.do?page=ModelMonth%2F2006-08" TargetMode="External"/><Relationship Id="rId5" Type="http://schemas.openxmlformats.org/officeDocument/2006/relationships/hyperlink" Target="https://www.chegg.com/homework-help/questions-and-answers/q-1-ozone-formation-upper-atmosphere-involves-following-reactions-ki-2-o-hu-k2-o2-o-k3-k4--q39635461" TargetMode="External"/><Relationship Id="rId4" Type="http://schemas.openxmlformats.org/officeDocument/2006/relationships/hyperlink" Target="https://www.ebi.ac.uk/biomodels-main/static-pages.do?page=ModelMonth%2F2006-08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3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14:m>
                  <m:oMath xmlns:m="http://schemas.openxmlformats.org/officeDocument/2006/math">
                    <a:fld id="{825F15A7-03F4-43D7-82C5-3E23DA2F108C}" type="mathplaceholder">
                      <a:rPr lang="en-US" i="1" smtClean="0">
                        <a:latin typeface="Cambria Math" panose="02040503050406030204" pitchFamily="18" charset="0"/>
                      </a:rPr>
                      <a:t>Type equation here.</a:t>
                    </a:fld>
                  </m:oMath>
                </a14:m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4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Credits:</a:t>
                </a:r>
              </a:p>
              <a:p>
                <a:r>
                  <a:rPr lang="en-US" dirty="0"/>
                  <a:t>Ozone formation reactions: </a:t>
                </a:r>
                <a:r>
                  <a:rPr lang="en-US" dirty="0">
                    <a:hlinkClick r:id="rId5"/>
                  </a:rPr>
                  <a:t>https://www.chegg.com/homework-help/questions-and-answers/q-1-ozone-formation-upper-atmosphere-involves-following-reactions-ki-2-o-hu-k2-o2-o-k3-k4--q39635461</a:t>
                </a:r>
                <a:endParaRPr lang="en-US" dirty="0"/>
              </a:p>
              <a:p>
                <a:r>
                  <a:rPr lang="en-US" dirty="0"/>
                  <a:t>SIR model: </a:t>
                </a:r>
                <a:r>
                  <a:rPr lang="en-US" i="0">
                    <a:latin typeface="Cambria Math" panose="02040503050406030204" pitchFamily="18" charset="0"/>
                  </a:rPr>
                  <a:t>"Type equation here."</a:t>
                </a:r>
                <a:endParaRPr lang="en-US" dirty="0"/>
              </a:p>
              <a:p>
                <a:r>
                  <a:rPr lang="en-US" dirty="0"/>
                  <a:t>Signaling network: </a:t>
                </a:r>
                <a:r>
                  <a:rPr lang="en-US" dirty="0">
                    <a:hlinkClick r:id="rId6"/>
                  </a:rPr>
                  <a:t>https://www.ebi.ac.uk/biomodels-main/static-pages.do?page=ModelMonth%2F2006-08</a:t>
                </a:r>
                <a:endParaRPr lang="en-US" dirty="0"/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4FFC24-05BB-854D-8AE7-3C8A4E7D8F8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6680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BE540CD-B6C8-C048-8C04-62B5A288219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6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77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great to have a screenshot</a:t>
            </a:r>
            <a:r>
              <a:rPr lang="en-US" baseline="0" dirty="0"/>
              <a:t> of John’s small multiples for the FceRI models used here.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8A0F0C-7712-E041-BD81-10FDAC7CF05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1393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46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3EC3C-D287-4F41-9226-781A385A2F92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12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7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48CD-86DF-204B-8944-A9E910474B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5752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48CD-86DF-204B-8944-A9E910474B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699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</a:t>
            </a:r>
            <a:r>
              <a:rPr lang="en-US" baseline="0" dirty="0"/>
              <a:t>e – more or less.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9848CD-86DF-204B-8944-A9E910474B0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5138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0D8D97C-AF99-2C47-A3F8-A416C9EC32EB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42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EC0099F-BEFE-8541-8A9C-FBDD5477ABA1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6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93738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6360" y="4342535"/>
            <a:ext cx="5486681" cy="4114511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5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9B60BA3-742B-B44B-8DC4-F40F9365C3C0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itchFamily="-110" charset="0"/>
                <a:ea typeface="Arial" pitchFamily="-110" charset="0"/>
                <a:cs typeface="Arial" pitchFamily="-110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>
              <a:latin typeface="Times New Roman" pitchFamily="-110" charset="0"/>
              <a:ea typeface="Arial" pitchFamily="-110" charset="0"/>
              <a:cs typeface="Arial" pitchFamily="-11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424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A254B-2DDA-6F0F-6CF6-EFDAB78B7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2875DC-C806-BE9B-33A0-416CAF8971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57B96-5EBD-86D9-6BCF-B013A0CFA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6B28C-0249-BAD9-33CC-365AB392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BC9396-A824-60C1-FF8F-7672396DC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896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2DB0-1B59-1927-0E42-6DF6D14F4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0FAB24-6402-8822-A2AA-EFA0D6A82D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C7709E-EEEB-5E8A-A0A8-701BA8086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3BF84-4CA7-F1A1-F542-E54AA7C8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A5829F-660A-CA25-D08E-34D4A77C3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3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0E9B71-0368-698D-6C08-12D60D9111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532AA-602D-CD94-8FAF-E35ED67E25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66B62-137C-670F-9FF5-6E27C0A34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30E68A-179A-10E0-1155-62CDEE38B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61F3B-1258-B171-E7FA-8D0C2AB76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15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7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2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064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2312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7719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7020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4180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44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A1620-603B-53DE-AB7E-509BCC293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0A299-43BB-FF75-BD39-126981932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451B6-59D8-E01B-A09E-427933F62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1F0A5-F7F8-C7E7-1863-C2C1EE32A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9E7554-49EF-6D85-2FFB-FE47C6B0E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9032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2235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2208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775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6797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195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8904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8638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30841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11312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393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3FCA6-83BD-A278-7717-CAF6BED90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3A8D1-57E2-4AA7-11A3-9CC60BBC74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DAB724-3A1B-8CF8-6B2E-94EB95A78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3CC31-7A26-2D78-EFD2-3B61C1135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7AAC3-EB17-E9CC-10F4-2767B13B6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11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0829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29933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721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05746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641" y="273629"/>
            <a:ext cx="10968960" cy="1143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08641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4170240" y="6247376"/>
            <a:ext cx="3863040" cy="47093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8739840" y="6247376"/>
            <a:ext cx="2837760" cy="470930"/>
          </a:xfrm>
        </p:spPr>
        <p:txBody>
          <a:bodyPr/>
          <a:lstStyle>
            <a:lvl1pPr>
              <a:defRPr/>
            </a:lvl1pPr>
          </a:lstStyle>
          <a:p>
            <a:fld id="{0A4E6259-ABC2-1147-8987-B51D9750BB66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315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5DF3B-BEB5-3F08-9BE9-9FD028565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FB8EA-A246-6629-F766-D37591320A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5669FA-45CA-ED70-1583-311AA707E3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8C40FE-6261-A166-5890-A862E63E6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8EB23A-F29F-20D6-C9D0-5F74882F5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363E2-9DF8-3657-ED7D-A68309DD0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608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54294-9D69-ACFB-3A96-B6811A4ED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B4F130-53EF-01C1-F750-A68AE77B0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BAA75-203D-E266-5CF3-BB79583561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0514A8-2098-8692-D1D3-D6D983074E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A95CDF-EC50-80B6-5305-0BD82E9385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4C0B9A-D647-C145-7638-0E58BCF91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C3CEEF-FBB8-6FBF-9154-4BE502F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F55B4E-552E-9404-5886-E6DA9DD9F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65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6C3CA-3679-0616-4ACA-00CCD1E9E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598E4F-1B03-04B2-FD80-5AED2F81A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FA11A6-D9D1-ED5C-C014-29CBF9DE5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4ED64A-C4C2-C0BF-ADD5-8DEDB801D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182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073945-8318-4367-643E-1EEB8477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8685AC-6D2D-F068-3197-86A55CC27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921B3-0F02-5F35-6C2E-97357F56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28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85678-CAC2-241B-8F12-8EE2727E5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2DC2A-7149-87ED-031C-B2B620A5C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C49D9A-076A-2FCD-29FB-20429B367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D711C-F1D1-57AF-9FF0-2C65CDD45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EE204F-EE4A-245E-14FC-BA6DEB69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E25053-2A90-EC6C-F1D9-09401B84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979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2F6F9-CFA1-3890-DE01-46FC4F34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4F86B2-7D0D-8122-8BED-F312119687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68AB3E-6C36-9F01-C4F6-F1CF06B6E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64480A-A7DF-3517-CE8A-996A2946E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8FCBD-4235-65C4-A3FC-C6E2605E7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334EA2-BD4D-AF81-D79A-D9A0B612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3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70228B-596B-77F3-90C8-762B7D45B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7FF4FC-27AE-481C-5324-84FD36C116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2D6723-98D4-FFE9-0685-46B20C1AA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BF53A-69B7-A148-AA1A-0D29862B53B0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6392D1-CB06-2687-48AF-DA48C1A58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2A2430-E11C-DD6D-B95F-EC41A69280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57D2D-3973-1440-BAF5-7CDA87E119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87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7/7/22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4073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3F7F4-C533-2149-A972-00AA8412BBD9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7/7/22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01F211-6B59-384D-9A9F-B01C1AAD3101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549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tiff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3" Type="http://schemas.openxmlformats.org/officeDocument/2006/relationships/image" Target="../media/image66.emf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69.emf"/><Relationship Id="rId5" Type="http://schemas.openxmlformats.org/officeDocument/2006/relationships/image" Target="../media/image68.emf"/><Relationship Id="rId4" Type="http://schemas.openxmlformats.org/officeDocument/2006/relationships/image" Target="../media/image67.emf"/><Relationship Id="rId9" Type="http://schemas.openxmlformats.org/officeDocument/2006/relationships/image" Target="../media/image72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image" Target="../media/image67.emf"/><Relationship Id="rId3" Type="http://schemas.openxmlformats.org/officeDocument/2006/relationships/image" Target="../media/image74.emf"/><Relationship Id="rId7" Type="http://schemas.openxmlformats.org/officeDocument/2006/relationships/image" Target="../media/image78.emf"/><Relationship Id="rId12" Type="http://schemas.openxmlformats.org/officeDocument/2006/relationships/image" Target="../media/image6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77.emf"/><Relationship Id="rId11" Type="http://schemas.openxmlformats.org/officeDocument/2006/relationships/image" Target="../media/image66.emf"/><Relationship Id="rId5" Type="http://schemas.openxmlformats.org/officeDocument/2006/relationships/image" Target="../media/image76.emf"/><Relationship Id="rId10" Type="http://schemas.openxmlformats.org/officeDocument/2006/relationships/image" Target="../media/image81.emf"/><Relationship Id="rId4" Type="http://schemas.openxmlformats.org/officeDocument/2006/relationships/image" Target="../media/image75.emf"/><Relationship Id="rId9" Type="http://schemas.openxmlformats.org/officeDocument/2006/relationships/image" Target="../media/image80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3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88.emf"/><Relationship Id="rId5" Type="http://schemas.openxmlformats.org/officeDocument/2006/relationships/image" Target="../media/image87.emf"/><Relationship Id="rId4" Type="http://schemas.openxmlformats.org/officeDocument/2006/relationships/image" Target="../media/image86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emf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emf"/><Relationship Id="rId3" Type="http://schemas.openxmlformats.org/officeDocument/2006/relationships/image" Target="../media/image91.png"/><Relationship Id="rId7" Type="http://schemas.openxmlformats.org/officeDocument/2006/relationships/image" Target="../media/image95.em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F78C615-DE77-114A-8CBE-2948B3240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r>
              <a:rPr lang="en-US" sz="1900" b="1">
                <a:solidFill>
                  <a:srgbClr val="080808"/>
                </a:solidFill>
              </a:rPr>
              <a:t>Jim Faeder</a:t>
            </a:r>
          </a:p>
          <a:p>
            <a:r>
              <a:rPr lang="en-US" sz="1900" i="1">
                <a:solidFill>
                  <a:srgbClr val="080808"/>
                </a:solidFill>
              </a:rPr>
              <a:t>2022 Cell Modeling Workshop</a:t>
            </a:r>
          </a:p>
          <a:p>
            <a:r>
              <a:rPr lang="en-US" sz="1900">
                <a:solidFill>
                  <a:srgbClr val="080808"/>
                </a:solidFill>
              </a:rPr>
              <a:t>July 11, 2022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856CA8-D8FD-E440-9571-626A7DE984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 dirty="0" err="1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BioNetGen</a:t>
            </a:r>
            <a:r>
              <a:rPr lang="en-US" sz="3600" dirty="0">
                <a:solidFill>
                  <a:srgbClr val="080808"/>
                </a:solidFill>
                <a:latin typeface="Arial Rounded MT Bold" panose="020F0704030504030204" pitchFamily="34" charset="77"/>
                <a:cs typeface="Calibri Light" panose="020F0302020204030204" pitchFamily="34" charset="0"/>
              </a:rPr>
              <a:t> Overview</a:t>
            </a:r>
          </a:p>
        </p:txBody>
      </p:sp>
    </p:spTree>
    <p:extLst>
      <p:ext uri="{BB962C8B-B14F-4D97-AF65-F5344CB8AC3E}">
        <p14:creationId xmlns:p14="http://schemas.microsoft.com/office/powerpoint/2010/main" val="73614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3571D-559B-E047-A912-3875ECC4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ODEs ignore the discrete nature of individuals in a network and neglect the effects of noise.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EE9541-8AE7-1044-B203-9AE565880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ODEs treat all variables as continuous and cannot account for the discrete nature of individuals.</a:t>
            </a:r>
          </a:p>
          <a:p>
            <a:r>
              <a:rPr lang="en-US" dirty="0"/>
              <a:t>ODEs in general (with exceptions) describe the </a:t>
            </a:r>
            <a:r>
              <a:rPr lang="en-US" i="1" dirty="0"/>
              <a:t>average </a:t>
            </a:r>
            <a:r>
              <a:rPr lang="en-US" dirty="0"/>
              <a:t>behavior of a system, but noise can affect real-world dynamics, e.g., disease outbreaks.</a:t>
            </a:r>
          </a:p>
          <a:p>
            <a:r>
              <a:rPr lang="en-US" dirty="0"/>
              <a:t>The same reaction network description can be used to generate stochastic time courses (“trajectories”) that exactly sample the true probability distribution.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36F24-56B0-A44E-B9DE-28AEF62A6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29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58AC9C-D695-0246-A625-7CC0E260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simulations can reveal the effects of noise in finite populations.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4F394-C7B5-AA44-8404-94B2D4376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55B0B9-41CB-8041-9B6C-DD2C68E74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542" y="2636837"/>
            <a:ext cx="5717858" cy="2057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415DE5-41A8-F949-A231-2E5A43364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1" y="2636836"/>
            <a:ext cx="5717859" cy="2057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0FAB16-A18A-FC4A-9FCF-DB47F75FD415}"/>
              </a:ext>
            </a:extLst>
          </p:cNvPr>
          <p:cNvSpPr txBox="1"/>
          <p:nvPr/>
        </p:nvSpPr>
        <p:spPr>
          <a:xfrm>
            <a:off x="159129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ODE 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5ECA4FA-A4D6-074F-A75E-A7A5BA503B52}"/>
              </a:ext>
            </a:extLst>
          </p:cNvPr>
          <p:cNvSpPr txBox="1"/>
          <p:nvPr/>
        </p:nvSpPr>
        <p:spPr>
          <a:xfrm>
            <a:off x="7788234" y="2064327"/>
            <a:ext cx="28124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Stochastic simulation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/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92C0B3-2678-3D40-89B8-E0804492D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413863"/>
                <a:ext cx="7040880" cy="98405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319CF08-EF2C-504E-8B36-21D442EDCFBD}"/>
              </a:ext>
            </a:extLst>
          </p:cNvPr>
          <p:cNvSpPr txBox="1"/>
          <p:nvPr/>
        </p:nvSpPr>
        <p:spPr>
          <a:xfrm>
            <a:off x="3971701" y="4910633"/>
            <a:ext cx="2124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SIR model with </a:t>
            </a:r>
          </a:p>
        </p:txBody>
      </p:sp>
    </p:spTree>
    <p:extLst>
      <p:ext uri="{BB962C8B-B14F-4D97-AF65-F5344CB8AC3E}">
        <p14:creationId xmlns:p14="http://schemas.microsoft.com/office/powerpoint/2010/main" val="2529474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CB8A-5A45-9242-86A1-CA03207C8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dynamics can be computed with the Gillespie Algorithm.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150C4D-6F46-FA41-8499-0A6C7DAA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/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𝒗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</m:mr>
                        </m:m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6.2</m:t>
                              </m:r>
                            </m:e>
                          </m:mr>
                          <m:m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909A826-99F1-024C-8DD1-26282E7460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425" y="2327916"/>
                <a:ext cx="5550750" cy="1068947"/>
              </a:xfrm>
              <a:prstGeom prst="rect">
                <a:avLst/>
              </a:prstGeom>
              <a:blipFill>
                <a:blip r:embed="rId2"/>
                <a:stretch>
                  <a:fillRect l="-229"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D6BB02A-22A1-DB4B-BFDF-3B0A99357813}"/>
              </a:ext>
            </a:extLst>
          </p:cNvPr>
          <p:cNvSpPr txBox="1"/>
          <p:nvPr/>
        </p:nvSpPr>
        <p:spPr>
          <a:xfrm>
            <a:off x="1108363" y="1856508"/>
            <a:ext cx="9987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Gillespie’s </a:t>
            </a:r>
            <a:r>
              <a:rPr lang="en-US" sz="2400" b="1" dirty="0"/>
              <a:t>Direct Method</a:t>
            </a:r>
            <a:r>
              <a:rPr lang="en-US" sz="2400" dirty="0"/>
              <a:t> illustrated for the SIR model. At time </a:t>
            </a:r>
            <a:r>
              <a:rPr lang="en-US" sz="2400" i="1" dirty="0"/>
              <a:t>t</a:t>
            </a:r>
            <a:r>
              <a:rPr lang="en-US" sz="2400" dirty="0"/>
              <a:t>=0 we have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/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Total rate of all reactions,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is 17.2.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5B5AFD6-317C-7048-A022-CC8A25AFC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364" y="3334670"/>
                <a:ext cx="6086842" cy="461665"/>
              </a:xfrm>
              <a:prstGeom prst="rect">
                <a:avLst/>
              </a:prstGeom>
              <a:blipFill>
                <a:blip r:embed="rId3"/>
                <a:stretch>
                  <a:fillRect l="-1455" t="-8108" b="-297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A7853116-481A-F64A-995B-9FEEE8CA7882}"/>
              </a:ext>
            </a:extLst>
          </p:cNvPr>
          <p:cNvSpPr/>
          <p:nvPr/>
        </p:nvSpPr>
        <p:spPr>
          <a:xfrm>
            <a:off x="764094" y="3979795"/>
            <a:ext cx="890893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Time of next reaction is chosen as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Index of next reaction, </a:t>
            </a:r>
            <a:r>
              <a:rPr lang="en-US" sz="2400" i="1" dirty="0"/>
              <a:t>j,</a:t>
            </a:r>
            <a:r>
              <a:rPr lang="en-US" sz="2400" dirty="0"/>
              <a:t> is chosen using so probability of each reaction firing is proportional to its rate.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/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029A30-B31A-2046-9370-7485A93487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6345" y="3832251"/>
                <a:ext cx="3404265" cy="764120"/>
              </a:xfrm>
              <a:prstGeom prst="rect">
                <a:avLst/>
              </a:prstGeom>
              <a:blipFill>
                <a:blip r:embed="rId4"/>
                <a:stretch>
                  <a:fillRect l="-372" t="-1639" r="-372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78BD3E79-BC02-1B47-812C-883B265F77DC}"/>
              </a:ext>
            </a:extLst>
          </p:cNvPr>
          <p:cNvGrpSpPr/>
          <p:nvPr/>
        </p:nvGrpSpPr>
        <p:grpSpPr>
          <a:xfrm>
            <a:off x="7010399" y="5683514"/>
            <a:ext cx="3200401" cy="277091"/>
            <a:chOff x="6400800" y="5939774"/>
            <a:chExt cx="3200401" cy="277091"/>
          </a:xfrm>
        </p:grpSpPr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926315E-7E17-9B40-A09D-38BA80F7B84E}"/>
                </a:ext>
              </a:extLst>
            </p:cNvPr>
            <p:cNvCxnSpPr/>
            <p:nvPr/>
          </p:nvCxnSpPr>
          <p:spPr>
            <a:xfrm>
              <a:off x="6400800" y="6078320"/>
              <a:ext cx="3186546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1FDD1C2-9A96-264D-A43A-4871FFE8D4D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462655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339190ED-8F75-5847-A626-D9D1F82E89A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6269068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BA650E92-9D6A-7B4C-AB9F-56ACFE286D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9164669" y="6078320"/>
              <a:ext cx="277091" cy="0"/>
            </a:xfrm>
            <a:prstGeom prst="straightConnector1">
              <a:avLst/>
            </a:prstGeom>
            <a:ln w="28575"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/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B0F6D6A-C5BD-5246-885F-B8A5E0E448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433" y="5242714"/>
                <a:ext cx="238527" cy="276999"/>
              </a:xfrm>
              <a:prstGeom prst="rect">
                <a:avLst/>
              </a:prstGeom>
              <a:blipFill>
                <a:blip r:embed="rId5"/>
                <a:stretch>
                  <a:fillRect l="-15789" r="-526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/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C99C786-16EE-2340-9CDA-EB77A674D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972" y="5240744"/>
                <a:ext cx="243848" cy="276999"/>
              </a:xfrm>
              <a:prstGeom prst="rect">
                <a:avLst/>
              </a:prstGeom>
              <a:blipFill>
                <a:blip r:embed="rId6"/>
                <a:stretch>
                  <a:fillRect l="-10000" r="-5000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/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EFC4EB1-C2C5-8348-B4CF-6ED9632FA1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960" y="5931577"/>
                <a:ext cx="559576" cy="461665"/>
              </a:xfrm>
              <a:prstGeom prst="rect">
                <a:avLst/>
              </a:prstGeom>
              <a:blipFill>
                <a:blip r:embed="rId7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7C61F8E-D907-7D47-8276-374BBEF527DC}"/>
              </a:ext>
            </a:extLst>
          </p:cNvPr>
          <p:cNvCxnSpPr>
            <a:cxnSpLocks/>
          </p:cNvCxnSpPr>
          <p:nvPr/>
        </p:nvCxnSpPr>
        <p:spPr>
          <a:xfrm flipV="1">
            <a:off x="8758104" y="5842608"/>
            <a:ext cx="0" cy="23280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/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d>
                  </m:oMath>
                </a14:m>
                <a:r>
                  <a:rPr lang="en-US" sz="2400" dirty="0"/>
                  <a:t>=</a:t>
                </a:r>
                <a:r>
                  <a:rPr lang="en-US" sz="24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B34DE7A-F0A5-CF48-9709-33951FE704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3657" y="5700744"/>
                <a:ext cx="2422715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/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08432FF-07E4-CC47-BB6F-37959E679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5822" y="5403315"/>
                <a:ext cx="1738233" cy="1068947"/>
              </a:xfrm>
              <a:prstGeom prst="rect">
                <a:avLst/>
              </a:prstGeom>
              <a:blipFill>
                <a:blip r:embed="rId9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E129BAB2-7A96-6144-9A09-7F8082FBE385}"/>
              </a:ext>
            </a:extLst>
          </p:cNvPr>
          <p:cNvCxnSpPr>
            <a:cxnSpLocks/>
          </p:cNvCxnSpPr>
          <p:nvPr/>
        </p:nvCxnSpPr>
        <p:spPr>
          <a:xfrm rot="10800000" flipH="1">
            <a:off x="774848" y="4214312"/>
            <a:ext cx="30609" cy="1688987"/>
          </a:xfrm>
          <a:prstGeom prst="curvedConnector3">
            <a:avLst>
              <a:gd name="adj1" fmla="val -746839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4F73E354-8037-2B4E-9DCB-6D0CE010BE74}"/>
              </a:ext>
            </a:extLst>
          </p:cNvPr>
          <p:cNvSpPr txBox="1"/>
          <p:nvPr/>
        </p:nvSpPr>
        <p:spPr>
          <a:xfrm>
            <a:off x="6760206" y="1036936"/>
            <a:ext cx="330769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err="1"/>
              <a:t>BioNetGen’s</a:t>
            </a:r>
            <a:r>
              <a:rPr lang="en-US" sz="2400" dirty="0"/>
              <a:t> </a:t>
            </a:r>
            <a:r>
              <a:rPr lang="en-US" sz="2400" dirty="0" err="1">
                <a:latin typeface="Monaco" pitchFamily="2" charset="77"/>
              </a:rPr>
              <a:t>ssa</a:t>
            </a:r>
            <a:r>
              <a:rPr lang="en-US" sz="2400" dirty="0"/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62405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build="allAtOnce"/>
      <p:bldP spid="9" grpId="0"/>
      <p:bldP spid="19" grpId="0"/>
      <p:bldP spid="21" grpId="0"/>
      <p:bldP spid="26" grpId="0"/>
      <p:bldP spid="27" grpId="0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58975-5B04-EB4B-AEF4-B8031E6C9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BioNetGen</a:t>
            </a:r>
            <a:r>
              <a:rPr lang="en-US" dirty="0"/>
              <a:t> enables the construction, simulation and analysis of RNMs.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B88C4D-1236-3B40-985B-1C729748B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AA46ED-26E1-B24C-A0E1-DD0A52322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446" y="1737370"/>
            <a:ext cx="9705108" cy="4012168"/>
          </a:xfrm>
          <a:prstGeom prst="rect">
            <a:avLst/>
          </a:prstGeom>
          <a:ln>
            <a:solidFill>
              <a:srgbClr val="DDD9C3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C0CF8F-FD65-F348-8A2F-1BA9656A134E}"/>
              </a:ext>
            </a:extLst>
          </p:cNvPr>
          <p:cNvSpPr txBox="1"/>
          <p:nvPr/>
        </p:nvSpPr>
        <p:spPr>
          <a:xfrm>
            <a:off x="3386667" y="3570077"/>
            <a:ext cx="1524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bionetgen</a:t>
            </a:r>
            <a:endParaRPr lang="en-US" dirty="0">
              <a:latin typeface="Monaco" pitchFamily="2" charset="7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9A0176-9544-D944-8550-19D739F15C9E}"/>
              </a:ext>
            </a:extLst>
          </p:cNvPr>
          <p:cNvSpPr txBox="1"/>
          <p:nvPr/>
        </p:nvSpPr>
        <p:spPr>
          <a:xfrm>
            <a:off x="1557868" y="5988975"/>
            <a:ext cx="3499556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Command line interface</a:t>
            </a:r>
            <a:endParaRPr lang="en-US" sz="2000" dirty="0">
              <a:latin typeface="Monaco" pitchFamily="2" charset="77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40519D-CAEA-9C40-8277-0D65B3D8A308}"/>
              </a:ext>
            </a:extLst>
          </p:cNvPr>
          <p:cNvSpPr/>
          <p:nvPr/>
        </p:nvSpPr>
        <p:spPr>
          <a:xfrm>
            <a:off x="4910667" y="6081308"/>
            <a:ext cx="4044697" cy="369332"/>
          </a:xfrm>
          <a:prstGeom prst="rect">
            <a:avLst/>
          </a:prstGeom>
          <a:solidFill>
            <a:srgbClr val="DBEEF4"/>
          </a:solidFill>
          <a:ln>
            <a:noFill/>
          </a:ln>
        </p:spPr>
        <p:txBody>
          <a:bodyPr wrap="none">
            <a:spAutoFit/>
          </a:bodyPr>
          <a:lstStyle/>
          <a:p>
            <a:r>
              <a:rPr lang="en-US" dirty="0">
                <a:latin typeface="Monaco" pitchFamily="2" charset="77"/>
              </a:rPr>
              <a:t>&gt;</a:t>
            </a:r>
            <a:r>
              <a:rPr lang="en-US" dirty="0" err="1">
                <a:latin typeface="Monaco" pitchFamily="2" charset="77"/>
              </a:rPr>
              <a:t>bionetgen</a:t>
            </a:r>
            <a:r>
              <a:rPr lang="en-US" dirty="0">
                <a:latin typeface="Monaco" pitchFamily="2" charset="77"/>
              </a:rPr>
              <a:t> run –</a:t>
            </a:r>
            <a:r>
              <a:rPr lang="en-US" dirty="0" err="1">
                <a:latin typeface="Monaco" pitchFamily="2" charset="77"/>
              </a:rPr>
              <a:t>i</a:t>
            </a:r>
            <a:r>
              <a:rPr lang="en-US" dirty="0">
                <a:latin typeface="Monaco" pitchFamily="2" charset="77"/>
              </a:rPr>
              <a:t> </a:t>
            </a:r>
            <a:r>
              <a:rPr lang="en-US" dirty="0" err="1">
                <a:latin typeface="Monaco" pitchFamily="2" charset="77"/>
              </a:rPr>
              <a:t>model.bngl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5530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14</a:t>
            </a:fld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325AB88-1057-5DFB-8C68-AB0287712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36754C-64D2-3EE6-92F1-7B1F7532A744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6" name="Up Arrow 5">
            <a:extLst>
              <a:ext uri="{FF2B5EF4-FFF2-40B4-BE49-F238E27FC236}">
                <a16:creationId xmlns:a16="http://schemas.microsoft.com/office/drawing/2014/main" id="{D7E5CA08-BF60-30B5-252F-EF0B1915F443}"/>
              </a:ext>
            </a:extLst>
          </p:cNvPr>
          <p:cNvSpPr/>
          <p:nvPr/>
        </p:nvSpPr>
        <p:spPr>
          <a:xfrm rot="18608079">
            <a:off x="9043780" y="1675588"/>
            <a:ext cx="205686" cy="115272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13E53B-63E3-927A-28D1-852E34B6A159}"/>
              </a:ext>
            </a:extLst>
          </p:cNvPr>
          <p:cNvSpPr txBox="1"/>
          <p:nvPr/>
        </p:nvSpPr>
        <p:spPr>
          <a:xfrm>
            <a:off x="9531092" y="2443880"/>
            <a:ext cx="215315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Action button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entury Gothic"/>
              </a:rPr>
              <a:t>model simulation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476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B671F058-5160-B939-92D2-46CED357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05" y="1463675"/>
            <a:ext cx="7912490" cy="5029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388A32-18E4-90E7-ABC3-073F12B0CE8E}"/>
              </a:ext>
            </a:extLst>
          </p:cNvPr>
          <p:cNvSpPr txBox="1"/>
          <p:nvPr/>
        </p:nvSpPr>
        <p:spPr>
          <a:xfrm>
            <a:off x="9458595" y="1828800"/>
            <a:ext cx="191008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Interactive plotting</a:t>
            </a:r>
          </a:p>
        </p:txBody>
      </p:sp>
    </p:spTree>
    <p:extLst>
      <p:ext uri="{BB962C8B-B14F-4D97-AF65-F5344CB8AC3E}">
        <p14:creationId xmlns:p14="http://schemas.microsoft.com/office/powerpoint/2010/main" val="1832435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E3EEE-150F-79F5-48D9-BC042E72A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 Studio Code (VS Code) extension provides interactive environment for </a:t>
            </a:r>
            <a:r>
              <a:rPr lang="en-US" dirty="0" err="1"/>
              <a:t>BioNetGen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B1B8556-38BB-6AED-E76F-4D9AFFE0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16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39DFA-C64D-4D2C-ED42-5AAA1D939256}"/>
              </a:ext>
            </a:extLst>
          </p:cNvPr>
          <p:cNvSpPr txBox="1"/>
          <p:nvPr/>
        </p:nvSpPr>
        <p:spPr>
          <a:xfrm>
            <a:off x="8835887" y="6331226"/>
            <a:ext cx="202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Ali Sinan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Saglam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6" name="Content Placeholder 8">
            <a:extLst>
              <a:ext uri="{FF2B5EF4-FFF2-40B4-BE49-F238E27FC236}">
                <a16:creationId xmlns:a16="http://schemas.microsoft.com/office/drawing/2014/main" id="{191EB3C7-7CFB-E832-677D-9AC168816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081" y="1463675"/>
            <a:ext cx="7912490" cy="5029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EE9771-7DE2-5AC5-8B0E-CE8B869ED279}"/>
              </a:ext>
            </a:extLst>
          </p:cNvPr>
          <p:cNvSpPr txBox="1"/>
          <p:nvPr/>
        </p:nvSpPr>
        <p:spPr>
          <a:xfrm>
            <a:off x="9377680" y="1869440"/>
            <a:ext cx="2651760" cy="181588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800" dirty="0"/>
              <a:t>Deeper model analysis using </a:t>
            </a:r>
            <a:r>
              <a:rPr lang="en-US" sz="2800" dirty="0" err="1"/>
              <a:t>Jupyter</a:t>
            </a:r>
            <a:r>
              <a:rPr lang="en-US" sz="2800" dirty="0"/>
              <a:t> notebooks</a:t>
            </a:r>
          </a:p>
        </p:txBody>
      </p:sp>
    </p:spTree>
    <p:extLst>
      <p:ext uri="{BB962C8B-B14F-4D97-AF65-F5344CB8AC3E}">
        <p14:creationId xmlns:p14="http://schemas.microsoft.com/office/powerpoint/2010/main" val="1934489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5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8534" y="321732"/>
            <a:ext cx="3088456" cy="2108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4157448"/>
            <a:ext cx="3654966" cy="230262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5290" y="321732"/>
            <a:ext cx="3654966" cy="367484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8288" y="2617577"/>
            <a:ext cx="3068701" cy="3809118"/>
          </a:xfrm>
          <a:prstGeom prst="rect">
            <a:avLst/>
          </a:prstGeom>
          <a:solidFill>
            <a:srgbClr val="FFFFFF"/>
          </a:solidFill>
          <a:ln w="63500">
            <a:solidFill>
              <a:schemeClr val="accent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565" y="1198233"/>
            <a:ext cx="3328416" cy="1921846"/>
          </a:xfrm>
          <a:prstGeom prst="rect">
            <a:avLst/>
          </a:prstGeom>
        </p:spPr>
      </p:pic>
      <p:pic>
        <p:nvPicPr>
          <p:cNvPr id="10" name="Picture 9" descr="S:\Misc\Logos\2000px-University_of_Pittsburgh_Seal_(official).svg.png"/>
          <p:cNvPicPr>
            <a:picLocks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2955" y="4484886"/>
            <a:ext cx="740846" cy="740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640080"/>
            <a:ext cx="4350598" cy="2926080"/>
          </a:xfrm>
        </p:spPr>
        <p:txBody>
          <a:bodyPr anchor="t">
            <a:normAutofit/>
          </a:bodyPr>
          <a:lstStyle/>
          <a:p>
            <a:r>
              <a:rPr lang="en-US" sz="4000" b="1" dirty="0">
                <a:solidFill>
                  <a:srgbClr val="00D0E0"/>
                </a:solidFill>
              </a:rPr>
              <a:t>Overview of Rule-based modeling of cell signaling </a:t>
            </a:r>
            <a:br>
              <a:rPr lang="en-US" sz="4400" dirty="0"/>
            </a:br>
            <a:endParaRPr lang="en-US" sz="4400" b="1" dirty="0">
              <a:solidFill>
                <a:srgbClr val="73D10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622" y="3578087"/>
            <a:ext cx="3659246" cy="1554480"/>
          </a:xfrm>
        </p:spPr>
        <p:txBody>
          <a:bodyPr>
            <a:normAutofit/>
          </a:bodyPr>
          <a:lstStyle/>
          <a:p>
            <a:r>
              <a:rPr lang="en-US" sz="1500" dirty="0">
                <a:solidFill>
                  <a:srgbClr val="DEDD00"/>
                </a:solidFill>
              </a:rPr>
              <a:t>JIM Faeder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Department of Computational and Systems Biology</a:t>
            </a:r>
          </a:p>
          <a:p>
            <a:r>
              <a:rPr lang="en-US" sz="1500" i="1" dirty="0">
                <a:solidFill>
                  <a:srgbClr val="DEDD00"/>
                </a:solidFill>
              </a:rPr>
              <a:t>University of Pittsburgh School of Medicine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8861481" y="3429000"/>
            <a:ext cx="2930202" cy="2100431"/>
            <a:chOff x="807181" y="1505303"/>
            <a:chExt cx="7458125" cy="5101357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181" y="1505303"/>
              <a:ext cx="7458125" cy="5101357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807181" y="1505303"/>
              <a:ext cx="2065676" cy="100432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0634" y="4223434"/>
            <a:ext cx="3415553" cy="2170632"/>
          </a:xfrm>
          <a:prstGeom prst="rect">
            <a:avLst/>
          </a:prstGeom>
        </p:spPr>
      </p:pic>
      <p:pic>
        <p:nvPicPr>
          <p:cNvPr id="17" name="Picture 16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0346" y="401664"/>
            <a:ext cx="2662443" cy="16576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901" y="5364331"/>
            <a:ext cx="3984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MMBioS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Cell Modeling Workshop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BCB0B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July 12, 2021</a:t>
            </a:r>
          </a:p>
        </p:txBody>
      </p:sp>
    </p:spTree>
    <p:extLst>
      <p:ext uri="{BB962C8B-B14F-4D97-AF65-F5344CB8AC3E}">
        <p14:creationId xmlns:p14="http://schemas.microsoft.com/office/powerpoint/2010/main" val="291019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431" y="768565"/>
            <a:ext cx="4416629" cy="54448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5270" y="6485759"/>
            <a:ext cx="3982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Tyson and Novak,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Annu. Rev. Phys. Chem.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1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61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</a:t>
            </a:r>
            <a:r>
              <a:rPr kumimoji="0" lang="is-I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is-I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219–40 (2010)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455457" y="791244"/>
            <a:ext cx="725736" cy="1464332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26551" y="791244"/>
            <a:ext cx="725736" cy="1668456"/>
          </a:xfrm>
          <a:prstGeom prst="rect">
            <a:avLst/>
          </a:prstGeom>
          <a:noFill/>
          <a:ln w="38100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41058" y="4000527"/>
            <a:ext cx="725736" cy="2212876"/>
          </a:xfrm>
          <a:prstGeom prst="rect">
            <a:avLst/>
          </a:prstGeom>
          <a:noFill/>
          <a:ln w="38100" cmpd="sng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618763" y="2463284"/>
            <a:ext cx="2098475" cy="14773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 to accomplish the task of linking together signaling modules that determine cell fate?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2078" y="2459700"/>
            <a:ext cx="1258698" cy="2336086"/>
          </a:xfrm>
          <a:prstGeom prst="rect">
            <a:avLst/>
          </a:prstGeom>
          <a:noFill/>
          <a:ln w="3810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972079" y="2550423"/>
            <a:ext cx="4008555" cy="1304127"/>
          </a:xfrm>
          <a:prstGeom prst="rect">
            <a:avLst/>
          </a:prstGeom>
          <a:noFill/>
          <a:ln w="3810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538427" y="736050"/>
            <a:ext cx="3659246" cy="1778843"/>
          </a:xfrm>
          <a:prstGeom prst="rect">
            <a:avLst/>
          </a:prstGeom>
          <a:solidFill>
            <a:srgbClr val="BD582B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Toward an integrated model of the cell</a:t>
            </a:r>
          </a:p>
        </p:txBody>
      </p:sp>
    </p:spTree>
    <p:extLst>
      <p:ext uri="{BB962C8B-B14F-4D97-AF65-F5344CB8AC3E}">
        <p14:creationId xmlns:p14="http://schemas.microsoft.com/office/powerpoint/2010/main" val="79369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Integrated Model of MCF10A Cell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6400" y="6348968"/>
            <a:ext cx="5155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Bouhaddou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(2017)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Computational Biology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278458"/>
            <a:ext cx="5359400" cy="50705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977" y="1278458"/>
            <a:ext cx="4472423" cy="500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19626" y="4648200"/>
            <a:ext cx="2453123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Coded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Matlab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DC9D8-8177-2527-1035-6F7B7AA2E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859" y="640081"/>
            <a:ext cx="3494341" cy="379348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Outline of Day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FC7D98-7B8B-402A-90FC-F027482F21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5926" y="0"/>
            <a:ext cx="756607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AD7356EA-285B-4E5D-8FEC-104659A4F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5903" y="640091"/>
            <a:ext cx="6266120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Table&#10;&#10;Description automatically generated">
            <a:extLst>
              <a:ext uri="{FF2B5EF4-FFF2-40B4-BE49-F238E27FC236}">
                <a16:creationId xmlns:a16="http://schemas.microsoft.com/office/drawing/2014/main" id="{89A6BC3D-BF5C-BDB5-4AF5-D111355E7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126" y="804672"/>
            <a:ext cx="5301674" cy="5248656"/>
          </a:xfrm>
          <a:prstGeom prst="rect">
            <a:avLst/>
          </a:prstGeom>
          <a:effectLst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A7CD57-C44A-C49D-BB3E-5175FA162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49470" y="6356350"/>
            <a:ext cx="689322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DB462117-C16E-694E-B71A-62B7DF557822}" type="slidenum">
              <a:rPr lang="en-US">
                <a:solidFill>
                  <a:srgbClr val="595959"/>
                </a:solidFill>
              </a:rPr>
              <a:pPr algn="l">
                <a:spcAft>
                  <a:spcPts val="600"/>
                </a:spcAft>
              </a:pPr>
              <a:t>2</a:t>
            </a:fld>
            <a:endParaRPr lang="en-US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12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Translating knowledge about intracellular biochemistry into executable models</a:t>
            </a:r>
          </a:p>
        </p:txBody>
      </p:sp>
    </p:spTree>
    <p:extLst>
      <p:ext uri="{BB962C8B-B14F-4D97-AF65-F5344CB8AC3E}">
        <p14:creationId xmlns:p14="http://schemas.microsoft.com/office/powerpoint/2010/main" val="1846539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670" y="264622"/>
            <a:ext cx="9597242" cy="1143000"/>
          </a:xfrm>
        </p:spPr>
        <p:txBody>
          <a:bodyPr>
            <a:noAutofit/>
          </a:bodyPr>
          <a:lstStyle/>
          <a:p>
            <a:r>
              <a:rPr lang="en-US" sz="3600" dirty="0"/>
              <a:t>Challenges of modeling cell regulatory networks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189285"/>
            <a:ext cx="8229600" cy="4525963"/>
          </a:xfrm>
        </p:spPr>
        <p:txBody>
          <a:bodyPr>
            <a:normAutofit/>
          </a:bodyPr>
          <a:lstStyle/>
          <a:p>
            <a:r>
              <a:rPr lang="en-US" sz="2800" dirty="0"/>
              <a:t>Proteins are multi-functional</a:t>
            </a:r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  <a:p>
            <a:r>
              <a:rPr lang="en-US" sz="2800" dirty="0"/>
              <a:t>Representing their known interactions requires handling of </a:t>
            </a:r>
            <a:r>
              <a:rPr lang="en-US" sz="2800" i="1" dirty="0"/>
              <a:t>combinatorial complexity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5906895" y="1966499"/>
            <a:ext cx="4550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multiple sites of posttranslational modification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48902" y="6068411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components and interactions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huge number of possible species and reactions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7304919" y="4831419"/>
            <a:ext cx="32746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26345" y="5627647"/>
            <a:ext cx="20570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Small number of rules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064" y="1716755"/>
            <a:ext cx="3350381" cy="158096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40421" y="4457965"/>
            <a:ext cx="5123944" cy="1170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15038" y="3964103"/>
            <a:ext cx="2648681" cy="203287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760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216" y="292547"/>
            <a:ext cx="11661569" cy="1143000"/>
          </a:xfrm>
        </p:spPr>
        <p:txBody>
          <a:bodyPr>
            <a:noAutofit/>
          </a:bodyPr>
          <a:lstStyle/>
          <a:p>
            <a:r>
              <a:rPr lang="en-US" sz="3600" dirty="0"/>
              <a:t>Combinatorial complexity in a realistic model of EGFR signaling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13378" y="2782282"/>
            <a:ext cx="5102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ErbB1:ErbB1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5.5x10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states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72" y="1009503"/>
            <a:ext cx="3840228" cy="574442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3378" y="2202594"/>
            <a:ext cx="4980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ErbB3:ErbB1 has &gt;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3.8x10</a:t>
            </a:r>
            <a:r>
              <a:rPr kumimoji="0" lang="en-US" sz="2800" b="0" i="0" u="none" strike="noStrike" kern="1200" cap="none" spc="0" normalizeH="0" baseline="3000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9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35437" y="6384592"/>
            <a:ext cx="365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Creamer et al. (2012)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BMC Syst. Biol.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59136" y="3920399"/>
            <a:ext cx="3745894" cy="181588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Such models can be built from a manageable number of rules – 10’s to 100’s</a:t>
            </a:r>
          </a:p>
        </p:txBody>
      </p:sp>
    </p:spTree>
    <p:extLst>
      <p:ext uri="{BB962C8B-B14F-4D97-AF65-F5344CB8AC3E}">
        <p14:creationId xmlns:p14="http://schemas.microsoft.com/office/powerpoint/2010/main" val="14394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86" y="2258191"/>
            <a:ext cx="3350381" cy="158096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390" y="4099941"/>
            <a:ext cx="2566610" cy="2487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Molecules are modeled as </a:t>
            </a:r>
            <a:r>
              <a:rPr lang="en-US" i="1" dirty="0"/>
              <a:t>structured objects</a:t>
            </a:r>
          </a:p>
        </p:txBody>
      </p:sp>
      <p:sp>
        <p:nvSpPr>
          <p:cNvPr id="8" name="Right Arrow 7"/>
          <p:cNvSpPr/>
          <p:nvPr/>
        </p:nvSpPr>
        <p:spPr>
          <a:xfrm>
            <a:off x="5092099" y="218562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913375" y="2214989"/>
            <a:ext cx="4894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SH3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60000"/>
                    <a:lumOff val="40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75000"/>
                  </a:srgbClr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Y397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04A7B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Y508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9776" y="2258190"/>
            <a:ext cx="2893177" cy="34228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6216965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93144" y="3108480"/>
            <a:ext cx="105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6751434" y="2564192"/>
            <a:ext cx="0" cy="91362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176962" y="3441531"/>
            <a:ext cx="138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751434" y="2584322"/>
            <a:ext cx="517816" cy="89349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9" idx="2"/>
          </p:cNvCxnSpPr>
          <p:nvPr/>
        </p:nvCxnSpPr>
        <p:spPr>
          <a:xfrm flipV="1">
            <a:off x="6751434" y="2584321"/>
            <a:ext cx="1609148" cy="8934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6751435" y="2564191"/>
            <a:ext cx="1110483" cy="9136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9047250" y="2564191"/>
            <a:ext cx="0" cy="60476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8671682" y="3102871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900055" y="5202512"/>
            <a:ext cx="4755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FceRI(a_Ig,b_Y218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,g_ITAM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~0~P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795206" y="5119880"/>
            <a:ext cx="661520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773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/>
      <p:bldP spid="19" grpId="0"/>
      <p:bldP spid="31" grpId="0"/>
      <p:bldP spid="32" grpId="0"/>
      <p:bldP spid="3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Rule-based Modeling (RBM)?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63613"/>
            <a:ext cx="8229600" cy="45259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Rules define the interactions of molecules</a:t>
            </a:r>
          </a:p>
          <a:p>
            <a:pPr marL="514350" indent="-514350">
              <a:buFont typeface="+mj-lt"/>
              <a:buAutoNum type="arabicPeriod" startAt="2"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080371" y="3536646"/>
            <a:ext cx="85779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LYN(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bY_218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83749" y="2008535"/>
            <a:ext cx="7607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“Lyn SH2 domain binds to phosphorylated Tyr 218 on the β subunit of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FcεRI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72672" y="3016389"/>
            <a:ext cx="1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70765" y="3016389"/>
            <a:ext cx="1124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93366" y="3016389"/>
            <a:ext cx="1159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14" name="Right Brace 13"/>
          <p:cNvSpPr/>
          <p:nvPr/>
        </p:nvSpPr>
        <p:spPr>
          <a:xfrm rot="16200000">
            <a:off x="3708578" y="2029007"/>
            <a:ext cx="155448" cy="2890759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Brace 14"/>
          <p:cNvSpPr/>
          <p:nvPr/>
        </p:nvSpPr>
        <p:spPr>
          <a:xfrm rot="16200000">
            <a:off x="7550052" y="1819693"/>
            <a:ext cx="150123" cy="33038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ight Brace 15"/>
          <p:cNvSpPr/>
          <p:nvPr/>
        </p:nvSpPr>
        <p:spPr>
          <a:xfrm rot="16200000">
            <a:off x="9870882" y="3007469"/>
            <a:ext cx="155535" cy="933747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6844892" y="3858437"/>
            <a:ext cx="2423893" cy="200952"/>
            <a:chOff x="5082897" y="4095025"/>
            <a:chExt cx="2423893" cy="200952"/>
          </a:xfrm>
        </p:grpSpPr>
        <p:sp>
          <p:nvSpPr>
            <p:cNvPr id="17" name="Left Bracket 16"/>
            <p:cNvSpPr/>
            <p:nvPr/>
          </p:nvSpPr>
          <p:spPr>
            <a:xfrm rot="16200000">
              <a:off x="6195072" y="3082461"/>
              <a:ext cx="200951" cy="2226081"/>
            </a:xfrm>
            <a:prstGeom prst="leftBracket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5082897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302233" y="4095025"/>
              <a:ext cx="204557" cy="0"/>
            </a:xfrm>
            <a:prstGeom prst="line">
              <a:avLst/>
            </a:prstGeom>
            <a:ln>
              <a:solidFill>
                <a:srgbClr val="C0504D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7688862" y="3997129"/>
            <a:ext cx="680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28583" y="4487240"/>
            <a:ext cx="75900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“Don’t write don’t care” – elements not mentioned may be in any state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Wingdings"/>
              </a:rPr>
              <a:t> One rule can generate reactions involving many different species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0504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443232" y="5291504"/>
            <a:ext cx="5777159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rate determined by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Mass Action kinetics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rate forward =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*[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Lyn(SH2)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]*[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(bY_218~P)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]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281" y="1890315"/>
            <a:ext cx="749903" cy="15522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40027" y="3487320"/>
            <a:ext cx="729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Rule:</a:t>
            </a:r>
          </a:p>
        </p:txBody>
      </p:sp>
    </p:spTree>
    <p:extLst>
      <p:ext uri="{BB962C8B-B14F-4D97-AF65-F5344CB8AC3E}">
        <p14:creationId xmlns:p14="http://schemas.microsoft.com/office/powerpoint/2010/main" val="204926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/>
      <p:bldP spid="6" grpId="0"/>
      <p:bldP spid="12" grpId="0"/>
      <p:bldP spid="13" grpId="0"/>
      <p:bldP spid="14" grpId="0" animBg="1"/>
      <p:bldP spid="15" grpId="0" animBg="1"/>
      <p:bldP spid="16" grpId="0" animBg="1"/>
      <p:bldP spid="24" grpId="0"/>
      <p:bldP spid="25" grpId="0"/>
      <p:bldP spid="26" grpId="0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pic>
        <p:nvPicPr>
          <p:cNvPr id="309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65326" y="1762251"/>
            <a:ext cx="8474075" cy="193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752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00600" y="4114800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66254" y="4495800"/>
            <a:ext cx="5725546" cy="2123658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reaction_rules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Ligand-receptor binding     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1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&lt;-&gt; Rec(a!1).Lig(l!1,l) kp1, km1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Receptor-aggregation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2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Lig(l,l!1) &lt;-&gt; Rec(a!2).Lig(l!2,l!1) kp2,km2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# Constitutive Lyn-receptor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3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Rec(b~Y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+ Lyn(U,SH2) &lt;-&gt; Rec(b~Y!1).Lyn(U!1,SH2)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kmL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…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28800" y="4514672"/>
            <a:ext cx="2362200" cy="1200329"/>
          </a:xfrm>
          <a:prstGeom prst="rect">
            <a:avLst/>
          </a:prstGeom>
          <a:ln>
            <a:solidFill>
              <a:srgbClr val="4F81BD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begin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Lig(l,l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Lyn(U,SH2)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Syk(tSH2,l~U~P,a~U~P)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Rec(a,b~U~P,g~U~P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end molecule types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05801" y="4114800"/>
            <a:ext cx="21088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language</a:t>
            </a:r>
          </a:p>
        </p:txBody>
      </p:sp>
    </p:spTree>
    <p:extLst>
      <p:ext uri="{BB962C8B-B14F-4D97-AF65-F5344CB8AC3E}">
        <p14:creationId xmlns:p14="http://schemas.microsoft.com/office/powerpoint/2010/main" val="893867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99352" y="2845238"/>
            <a:ext cx="3265714" cy="9041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Composition of a Rule-Based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68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 types (4)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916881" y="1417638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Rules (19)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54211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Species (354)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445855" y="4859504"/>
            <a:ext cx="2662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Reactions(3680)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142" y="2012899"/>
            <a:ext cx="1869560" cy="166467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 rot="3285741">
            <a:off x="3853241" y="2181684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Right Arrow 12"/>
          <p:cNvSpPr/>
          <p:nvPr/>
        </p:nvSpPr>
        <p:spPr>
          <a:xfrm rot="18314259" flipH="1">
            <a:off x="4973433" y="2181683"/>
            <a:ext cx="1385098" cy="484632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Right Arrow 13"/>
          <p:cNvSpPr/>
          <p:nvPr/>
        </p:nvSpPr>
        <p:spPr>
          <a:xfrm rot="18314259" flipH="1">
            <a:off x="3853241" y="4013844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ight Arrow 14"/>
          <p:cNvSpPr/>
          <p:nvPr/>
        </p:nvSpPr>
        <p:spPr>
          <a:xfrm rot="3285741">
            <a:off x="4973433" y="4013843"/>
            <a:ext cx="1385098" cy="484632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883" y="5272782"/>
            <a:ext cx="4643252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(a~Y,l~Y,tSH2)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Syk_tot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Rec_tot</a:t>
            </a:r>
            <a:endParaRPr kumimoji="0" lang="mr-IN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0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43285" y="5272920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6241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g2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Syk(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tSH2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6"/>
            <a:ext cx="42114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represent molecule elements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Domains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Motifs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Properties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the basic objects in a BNG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65295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Molecules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4600" y="3452337"/>
            <a:ext cx="33706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g2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Syk(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tSH2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62929" y="5122565"/>
            <a:ext cx="43510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may have different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representing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posttranslational modifications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conformational state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are the basic objects in a BNG model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37612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2595265"/>
            <a:ext cx="2552700" cy="2527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Binding</a:t>
            </a:r>
          </a:p>
        </p:txBody>
      </p:sp>
      <p:sp>
        <p:nvSpPr>
          <p:cNvPr id="4" name="Right Arrow 3"/>
          <p:cNvSpPr/>
          <p:nvPr/>
        </p:nvSpPr>
        <p:spPr>
          <a:xfrm>
            <a:off x="4997196" y="37382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2929" y="3821668"/>
            <a:ext cx="4340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g2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48400" y="25908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975604" y="4370040"/>
            <a:ext cx="43510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are formed by linking two components. The ‘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’ indicates a set of molecules forming a complex.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Components may have both states and bonds.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Bonds may occur within a molecule.</a:t>
            </a:r>
          </a:p>
        </p:txBody>
      </p:sp>
      <p:sp>
        <p:nvSpPr>
          <p:cNvPr id="8" name="Rectangle 7"/>
          <p:cNvSpPr/>
          <p:nvPr/>
        </p:nvSpPr>
        <p:spPr>
          <a:xfrm>
            <a:off x="2286000" y="2590801"/>
            <a:ext cx="2389380" cy="3370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00186" y="2210548"/>
            <a:ext cx="36805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Molecules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bind other molecules through components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3134967" y="3452337"/>
            <a:ext cx="82313" cy="285929"/>
          </a:xfrm>
          <a:prstGeom prst="line">
            <a:avLst/>
          </a:prstGeom>
          <a:ln w="38100" cmpd="sng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1722603" y="5560712"/>
            <a:ext cx="4063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g2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499991" y="6308091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SH2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Cterm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8064A2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494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6320BDE-84E1-AB46-BE09-9C8E0AE0A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Networks Models can be used to describe a wide range of natural processes.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8208B-C79D-6C44-A9AA-E170EB372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7B90FB-0C52-894F-8441-12D148D2A89F}"/>
              </a:ext>
            </a:extLst>
          </p:cNvPr>
          <p:cNvSpPr txBox="1"/>
          <p:nvPr/>
        </p:nvSpPr>
        <p:spPr>
          <a:xfrm>
            <a:off x="741405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Chemistry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476C04-5792-B94B-9474-F1A34217EC4E}"/>
              </a:ext>
            </a:extLst>
          </p:cNvPr>
          <p:cNvSpPr txBox="1"/>
          <p:nvPr/>
        </p:nvSpPr>
        <p:spPr>
          <a:xfrm>
            <a:off x="4038601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Epidemiology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F6C1DE-A397-3349-9C6C-E341524696F4}"/>
              </a:ext>
            </a:extLst>
          </p:cNvPr>
          <p:cNvSpPr txBox="1"/>
          <p:nvPr/>
        </p:nvSpPr>
        <p:spPr>
          <a:xfrm>
            <a:off x="7335797" y="2137719"/>
            <a:ext cx="274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Molecular biology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08FC65-EF39-8745-9C91-6E66871CB0A0}"/>
              </a:ext>
            </a:extLst>
          </p:cNvPr>
          <p:cNvSpPr txBox="1"/>
          <p:nvPr/>
        </p:nvSpPr>
        <p:spPr>
          <a:xfrm>
            <a:off x="741405" y="3046414"/>
            <a:ext cx="2250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Ozone formation in the upper atmosphere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F45240-01F5-8D44-83AA-40576865B975}"/>
              </a:ext>
            </a:extLst>
          </p:cNvPr>
          <p:cNvSpPr txBox="1"/>
          <p:nvPr/>
        </p:nvSpPr>
        <p:spPr>
          <a:xfrm>
            <a:off x="4038601" y="3046415"/>
            <a:ext cx="2985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Susceptible-Infected-Recovered (SIR)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16C65E-288D-EA4A-BBCD-3A8F0D02EE82}"/>
              </a:ext>
            </a:extLst>
          </p:cNvPr>
          <p:cNvSpPr txBox="1"/>
          <p:nvPr/>
        </p:nvSpPr>
        <p:spPr>
          <a:xfrm>
            <a:off x="7335797" y="3046414"/>
            <a:ext cx="298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Signaling network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1EE76D-58C9-3347-9DA7-34EE419A7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1" y="3782140"/>
            <a:ext cx="2905520" cy="237901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98C53DD-FE48-454A-B344-614908D838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0223" y="3454691"/>
            <a:ext cx="2897332" cy="323213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33260946-02E0-DC47-BFE4-0A9F5D92ACFB}"/>
              </a:ext>
            </a:extLst>
          </p:cNvPr>
          <p:cNvGrpSpPr/>
          <p:nvPr/>
        </p:nvGrpSpPr>
        <p:grpSpPr>
          <a:xfrm>
            <a:off x="4521778" y="4139777"/>
            <a:ext cx="1697365" cy="1059405"/>
            <a:chOff x="4675756" y="3912243"/>
            <a:chExt cx="1697365" cy="10594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/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m:rPr>
                                <m:sty m:val="p"/>
                              </m:rP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923CAAA-69BE-4240-8653-A23146494E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002616"/>
                  <a:ext cx="1697365" cy="386068"/>
                </a:xfrm>
                <a:prstGeom prst="rect">
                  <a:avLst/>
                </a:prstGeom>
                <a:blipFill>
                  <a:blip r:embed="rId5"/>
                  <a:stretch>
                    <a:fillRect t="-3226" b="-580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/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groupChr>
                          <m:groupChrPr>
                            <m:chr m:val="→"/>
                            <m:vertJc m:val="bot"/>
                            <m:ctrlPr>
                              <a:rPr lang="el-GR" b="0" i="1" smtClean="0">
                                <a:latin typeface="Cambria Math" panose="02040503050406030204" pitchFamily="18" charset="0"/>
                              </a:rPr>
                            </m:ctrlPr>
                          </m:groupChrPr>
                          <m:e>
                            <m:r>
                              <a:rPr lang="el-G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groupCh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oMath>
                    </m:oMathPara>
                  </a14:m>
                  <a:endParaRPr lang="en-US" b="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0E772AE6-4140-2B4A-A655-3AAB4C55F3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5756" y="4505520"/>
                  <a:ext cx="1697365" cy="349455"/>
                </a:xfrm>
                <a:prstGeom prst="rect">
                  <a:avLst/>
                </a:prstGeom>
                <a:blipFill>
                  <a:blip r:embed="rId6"/>
                  <a:stretch>
                    <a:fillRect t="-10714" b="-678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2E62EE7-ED93-734F-8CB5-B51F613F3671}"/>
                </a:ext>
              </a:extLst>
            </p:cNvPr>
            <p:cNvSpPr/>
            <p:nvPr/>
          </p:nvSpPr>
          <p:spPr>
            <a:xfrm>
              <a:off x="4675756" y="3912243"/>
              <a:ext cx="1697365" cy="105940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54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Defining Interaction Rules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765300"/>
            <a:ext cx="1612900" cy="22733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505200" y="2900065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819401"/>
            <a:ext cx="61411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IgE(a,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…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70804" y="1752601"/>
            <a:ext cx="358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sng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BioNetGen </a:t>
            </a:r>
            <a:r>
              <a:rPr kumimoji="0" lang="en-US" sz="24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15000" y="3657601"/>
            <a:ext cx="32004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binding and dissociation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HelveticaNeue-Light"/>
                <a:ea typeface="+mn-ea"/>
                <a:cs typeface="+mn-cs"/>
              </a:rPr>
              <a:t>Transphosphorylation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715000" y="6169968"/>
            <a:ext cx="3352800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 state change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Lyn(U!1).FceRI(b!1).FceRI(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b~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)-&gt; \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Lyn(U!1).FceRI(b!1).FceRI(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b~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  </a:t>
            </a:r>
          </a:p>
        </p:txBody>
      </p:sp>
    </p:spTree>
    <p:extLst>
      <p:ext uri="{BB962C8B-B14F-4D97-AF65-F5344CB8AC3E}">
        <p14:creationId xmlns:p14="http://schemas.microsoft.com/office/powerpoint/2010/main" val="2518301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IgE(a,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</p:spTree>
    <p:extLst>
      <p:ext uri="{BB962C8B-B14F-4D97-AF65-F5344CB8AC3E}">
        <p14:creationId xmlns:p14="http://schemas.microsoft.com/office/powerpoint/2010/main" val="2686457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IgE(a,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,b~U,g~U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4639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IgE(a,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properties of each reactant molecule. </a:t>
            </a:r>
          </a:p>
        </p:txBody>
      </p:sp>
      <p:sp>
        <p:nvSpPr>
          <p:cNvPr id="4" name="Rectangle 3"/>
          <p:cNvSpPr/>
          <p:nvPr/>
        </p:nvSpPr>
        <p:spPr>
          <a:xfrm>
            <a:off x="2523822" y="3660698"/>
            <a:ext cx="12928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80" y="3671514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,b~U,g~U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462731" y="3710777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States of components not specified don’t affect the match.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“Don’t write, don’t care.”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886280" y="4282943"/>
            <a:ext cx="2401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FceRI(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,b~P,g~U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2859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Parts of a rule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02437" y="2450068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IgE(a,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sng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217280" y="1783788"/>
            <a:ext cx="1109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Reactants</a:t>
            </a:r>
          </a:p>
        </p:txBody>
      </p:sp>
      <p:sp>
        <p:nvSpPr>
          <p:cNvPr id="15" name="Left Brace 14"/>
          <p:cNvSpPr/>
          <p:nvPr/>
        </p:nvSpPr>
        <p:spPr>
          <a:xfrm rot="5400000">
            <a:off x="3632467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Left Brace 15"/>
          <p:cNvSpPr/>
          <p:nvPr/>
        </p:nvSpPr>
        <p:spPr>
          <a:xfrm rot="5400000">
            <a:off x="6913194" y="1183736"/>
            <a:ext cx="310236" cy="2222428"/>
          </a:xfrm>
          <a:prstGeom prst="leftBrace">
            <a:avLst>
              <a:gd name="adj1" fmla="val 0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80320" y="1770500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34082" y="1677966"/>
            <a:ext cx="765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Arrow</a:t>
            </a: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 flipH="1">
            <a:off x="5298602" y="2047298"/>
            <a:ext cx="18439" cy="402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732197" y="1827358"/>
            <a:ext cx="1037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Law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2436" y="5097880"/>
            <a:ext cx="2316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Patterns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properties of each reactant molecule.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17279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49949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4863522" y="2819401"/>
            <a:ext cx="0" cy="9667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Freeform 39"/>
          <p:cNvSpPr/>
          <p:nvPr/>
        </p:nvSpPr>
        <p:spPr>
          <a:xfrm>
            <a:off x="4651739" y="2821981"/>
            <a:ext cx="200024" cy="1552089"/>
          </a:xfrm>
          <a:custGeom>
            <a:avLst/>
            <a:gdLst>
              <a:gd name="connsiteX0" fmla="*/ 200024 w 200024"/>
              <a:gd name="connsiteY0" fmla="*/ 0 h 1552089"/>
              <a:gd name="connsiteX1" fmla="*/ 123 w 200024"/>
              <a:gd name="connsiteY1" fmla="*/ 1058243 h 1552089"/>
              <a:gd name="connsiteX2" fmla="*/ 176507 w 200024"/>
              <a:gd name="connsiteY2" fmla="*/ 1552089 h 1552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0024" h="1552089">
                <a:moveTo>
                  <a:pt x="200024" y="0"/>
                </a:moveTo>
                <a:cubicBezTo>
                  <a:pt x="102033" y="399781"/>
                  <a:pt x="4042" y="799562"/>
                  <a:pt x="123" y="1058243"/>
                </a:cubicBezTo>
                <a:cubicBezTo>
                  <a:pt x="-3796" y="1316924"/>
                  <a:pt x="86355" y="1434506"/>
                  <a:pt x="176507" y="1552089"/>
                </a:cubicBezTo>
              </a:path>
            </a:pathLst>
          </a:custGeom>
          <a:ln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02437" y="3684687"/>
            <a:ext cx="835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a,b~U,g~U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IgE(a,a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,b~U,g~U)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kp1, km1 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"/>
              <a:ea typeface="+mn-ea"/>
              <a:cs typeface="Courier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02437" y="4241024"/>
            <a:ext cx="830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a,b~P,g~U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IgE(a,a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).FceRI(a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!1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,b~P,g~U)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kp1, km1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580320" y="5097880"/>
            <a:ext cx="2824903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Because patterns can match  many different species, each rule can generate many reactions.</a:t>
            </a:r>
          </a:p>
        </p:txBody>
      </p:sp>
    </p:spTree>
    <p:extLst>
      <p:ext uri="{BB962C8B-B14F-4D97-AF65-F5344CB8AC3E}">
        <p14:creationId xmlns:p14="http://schemas.microsoft.com/office/powerpoint/2010/main" val="20988607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 is formed</a:t>
            </a:r>
          </a:p>
        </p:txBody>
      </p:sp>
    </p:spTree>
    <p:extLst>
      <p:ext uri="{BB962C8B-B14F-4D97-AF65-F5344CB8AC3E}">
        <p14:creationId xmlns:p14="http://schemas.microsoft.com/office/powerpoint/2010/main" val="40213426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 and context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4762500"/>
            <a:ext cx="1041400" cy="16383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676400" y="4416624"/>
            <a:ext cx="18468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231F20"/>
                </a:solidFill>
                <a:effectLst/>
                <a:uLnTx/>
                <a:uFillTx/>
                <a:latin typeface="HelveticaNeue-Light"/>
                <a:ea typeface="+mn-ea"/>
                <a:cs typeface="+mn-cs"/>
              </a:rPr>
              <a:t>Transphosphorylation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3505200" y="518160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782986" y="5144870"/>
            <a:ext cx="48944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Lyn(U!1).FceRI(b!1)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.FceRI(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b~U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)-&gt; \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Lyn(U!1).FceRI(b!1)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.FceRI(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b~P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89380" y="1263698"/>
            <a:ext cx="4700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center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of a rule is the part that the rule changes.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02437" y="2123503"/>
            <a:ext cx="7491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IgE(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sng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)+ 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)&lt;-&gt; IgE(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,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).FceRI(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a!1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"/>
                <a:ea typeface="+mn-ea"/>
                <a:cs typeface="Courier"/>
              </a:rPr>
              <a:t>) kp1, km1 </a:t>
            </a:r>
          </a:p>
        </p:txBody>
      </p:sp>
      <p:sp>
        <p:nvSpPr>
          <p:cNvPr id="9" name="Rectangle 8"/>
          <p:cNvSpPr/>
          <p:nvPr/>
        </p:nvSpPr>
        <p:spPr>
          <a:xfrm>
            <a:off x="2988211" y="294860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is the part that is necessary for the rule to happen but is unchanged.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3205238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484542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4875494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6241143" y="2468645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750256" y="1946313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190276" y="1978968"/>
            <a:ext cx="0" cy="2890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61242" y="1668128"/>
            <a:ext cx="1452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bond is formed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777603" y="4471930"/>
            <a:ext cx="32294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Context can represent complex biochemistry.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188593" y="4518492"/>
            <a:ext cx="210687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component state is changed</a:t>
            </a:r>
          </a:p>
        </p:txBody>
      </p:sp>
    </p:spTree>
    <p:extLst>
      <p:ext uri="{BB962C8B-B14F-4D97-AF65-F5344CB8AC3E}">
        <p14:creationId xmlns:p14="http://schemas.microsoft.com/office/powerpoint/2010/main" val="19740004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1619" y="5886666"/>
            <a:ext cx="2594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Mol.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BioSys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(2011)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108862" y="2902778"/>
            <a:ext cx="57832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Precise encoding of modeled structures and interactions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User avoids combinatorial complexity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Amenable to visualization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Extensible as knowledge base grows</a:t>
            </a:r>
          </a:p>
        </p:txBody>
      </p:sp>
    </p:spTree>
    <p:extLst>
      <p:ext uri="{BB962C8B-B14F-4D97-AF65-F5344CB8AC3E}">
        <p14:creationId xmlns:p14="http://schemas.microsoft.com/office/powerpoint/2010/main" val="12152159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Rule-based modeling enables knowledge representation on a large scale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01" y="1888175"/>
            <a:ext cx="3311976" cy="383573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22880" y="1657342"/>
            <a:ext cx="1740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Fc</a:t>
            </a:r>
            <a:r>
              <a:rPr kumimoji="0" lang="el-GR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ε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60994" y="5886666"/>
            <a:ext cx="25228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Faeder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J.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Immunol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(2003)</a:t>
            </a:r>
          </a:p>
        </p:txBody>
      </p:sp>
      <p:pic>
        <p:nvPicPr>
          <p:cNvPr id="6" name="Picture 5" descr="map12pdf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478" y="2120719"/>
            <a:ext cx="3369623" cy="39544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848103" y="6164217"/>
            <a:ext cx="441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al.,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(2014)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34113" y="3114878"/>
            <a:ext cx="274320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20 molecule types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129 rules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71853" y="1657342"/>
            <a:ext cx="28770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 cell receptor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534113" y="4442786"/>
            <a:ext cx="2498065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Number of species is too large for network generation!</a:t>
            </a:r>
          </a:p>
        </p:txBody>
      </p:sp>
    </p:spTree>
    <p:extLst>
      <p:ext uri="{BB962C8B-B14F-4D97-AF65-F5344CB8AC3E}">
        <p14:creationId xmlns:p14="http://schemas.microsoft.com/office/powerpoint/2010/main" val="1484714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cap="none" dirty="0"/>
              <a:t>Scalable simulation of rule-based models</a:t>
            </a:r>
          </a:p>
        </p:txBody>
      </p:sp>
    </p:spTree>
    <p:extLst>
      <p:ext uri="{BB962C8B-B14F-4D97-AF65-F5344CB8AC3E}">
        <p14:creationId xmlns:p14="http://schemas.microsoft.com/office/powerpoint/2010/main" val="97761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0F49F-98CA-8347-834A-219AE2BF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kinetics are defined by a few simple concepts.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FE9AB-AE87-A541-BEE6-B75464D4C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B0D21-FD7B-D34F-9AFC-D291DD53531E}"/>
              </a:ext>
            </a:extLst>
          </p:cNvPr>
          <p:cNvSpPr txBox="1"/>
          <p:nvPr/>
        </p:nvSpPr>
        <p:spPr>
          <a:xfrm>
            <a:off x="838200" y="1690688"/>
            <a:ext cx="287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Consider the </a:t>
            </a:r>
            <a:r>
              <a:rPr lang="en-US" sz="2400" b="1" dirty="0"/>
              <a:t>reaction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C147FF-6A92-1045-8233-B38F6C2FA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/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entities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are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which represent pools of identical (i.e., indistinguishable entities. 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 represent the numbers of susceptible infected individuals respectively. The reaction describes how a susceptible individual becomes infected by an infected individual.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34A6F16-A8F6-F746-B24A-979CE56F8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2871306"/>
                <a:ext cx="10748058" cy="1569660"/>
              </a:xfrm>
              <a:prstGeom prst="rect">
                <a:avLst/>
              </a:prstGeom>
              <a:blipFill>
                <a:blip r:embed="rId3"/>
                <a:stretch>
                  <a:fillRect l="-826" t="-1600" r="-1417" b="-7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/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The parameter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400" dirty="0"/>
                  <a:t> is a </a:t>
                </a:r>
                <a:r>
                  <a:rPr lang="en-US" sz="2400" b="1" dirty="0"/>
                  <a:t>rate constant</a:t>
                </a:r>
                <a:r>
                  <a:rPr lang="en-US" sz="2400" dirty="0"/>
                  <a:t>, and the rate at which the reaction occurs is given by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5D61788-9E09-204C-AB88-37B5BC8E90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1" y="4440966"/>
                <a:ext cx="10748058" cy="830997"/>
              </a:xfrm>
              <a:prstGeom prst="rect">
                <a:avLst/>
              </a:prstGeom>
              <a:blipFill>
                <a:blip r:embed="rId4"/>
                <a:stretch>
                  <a:fillRect l="-826" t="-4545" r="-945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/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β</m:t>
                    </m:r>
                    <m:r>
                      <a:rPr lang="el-G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b="0" dirty="0"/>
                  <a:t>,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1CE923-306B-CA4E-8652-D0869457A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5159919"/>
                <a:ext cx="3823568" cy="369332"/>
              </a:xfrm>
              <a:prstGeom prst="rect">
                <a:avLst/>
              </a:prstGeom>
              <a:blipFill>
                <a:blip r:embed="rId5"/>
                <a:stretch>
                  <a:fillRect l="-1656" t="-20000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7BFFCCD-7BDA-2F4D-A81B-A103BFBFABBB}"/>
              </a:ext>
            </a:extLst>
          </p:cNvPr>
          <p:cNvSpPr txBox="1"/>
          <p:nvPr/>
        </p:nvSpPr>
        <p:spPr>
          <a:xfrm>
            <a:off x="838201" y="5583324"/>
            <a:ext cx="107480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according the the simplest description given by </a:t>
            </a:r>
            <a:r>
              <a:rPr lang="en-US" sz="2400" b="1" dirty="0"/>
              <a:t>mass action kinetics</a:t>
            </a:r>
            <a:r>
              <a:rPr lang="en-US" sz="2400" dirty="0"/>
              <a:t>, which says that the rate of a reaction is given as the product of the reactant concentrations times the </a:t>
            </a:r>
            <a:r>
              <a:rPr lang="en-US" sz="2400" b="1" dirty="0"/>
              <a:t>rate constant</a:t>
            </a:r>
            <a:r>
              <a:rPr lang="en-US" sz="24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34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10800000" flipV="1">
            <a:off x="3771900" y="2236329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83314" y="2224841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54285" y="3071336"/>
            <a:ext cx="10185070" cy="147732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1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3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2*kp1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4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5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2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6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(SH2,U!3).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(a!2,b~Y!3,g~Y).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kp2 7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kpL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8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a,b~Y,g~Y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(SH2,U)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kmL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 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9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(l!1,l).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(SH2,U!2).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(a!1,b~Y!2,g~Y) -&gt;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Lyn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(SH2,U!1).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Rec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(a,b~Y!1,g~Y) + 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Lig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(</a:t>
            </a:r>
            <a:r>
              <a:rPr kumimoji="0" lang="mr-IN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l,l</a:t>
            </a: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) km1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aco" charset="0"/>
              <a:ea typeface="Monaco" charset="0"/>
              <a:cs typeface="Monaco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mr-IN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aco" charset="0"/>
                <a:ea typeface="Monaco" charset="0"/>
                <a:cs typeface="Monaco" charset="0"/>
              </a:rPr>
              <a:t>…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77608"/>
            <a:ext cx="2621845" cy="203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8161" y="5911334"/>
            <a:ext cx="1365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ODE’s, SSA</a:t>
            </a:r>
          </a:p>
        </p:txBody>
      </p:sp>
    </p:spTree>
    <p:extLst>
      <p:ext uri="{BB962C8B-B14F-4D97-AF65-F5344CB8AC3E}">
        <p14:creationId xmlns:p14="http://schemas.microsoft.com/office/powerpoint/2010/main" val="141351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8" grpId="0"/>
      <p:bldP spid="15" grpId="0" animBg="1"/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Combinatorial Complexity</a:t>
            </a:r>
            <a:r>
              <a:rPr lang="en-US" dirty="0"/>
              <a:t> </a:t>
            </a:r>
          </a:p>
        </p:txBody>
      </p:sp>
      <p:pic>
        <p:nvPicPr>
          <p:cNvPr id="10" name="Picture 9" descr="EGFR_ECM_BMC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319" y="1654892"/>
            <a:ext cx="5407100" cy="409034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888890" y="5915336"/>
            <a:ext cx="7219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 proteins, 20 interactions			170,000 species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886347" y="5987178"/>
            <a:ext cx="594912" cy="3053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6352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 for simulating RBMs</a:t>
            </a:r>
          </a:p>
        </p:txBody>
      </p:sp>
      <p:sp>
        <p:nvSpPr>
          <p:cNvPr id="5" name="Rectangle 4"/>
          <p:cNvSpPr/>
          <p:nvPr/>
        </p:nvSpPr>
        <p:spPr>
          <a:xfrm>
            <a:off x="4876800" y="1752600"/>
            <a:ext cx="2362200" cy="9144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Model Specification</a:t>
            </a:r>
          </a:p>
        </p:txBody>
      </p:sp>
      <p:sp>
        <p:nvSpPr>
          <p:cNvPr id="13" name="Oval 12"/>
          <p:cNvSpPr/>
          <p:nvPr/>
        </p:nvSpPr>
        <p:spPr>
          <a:xfrm>
            <a:off x="7696200" y="2895600"/>
            <a:ext cx="2095500" cy="914400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Configuration Generation</a:t>
            </a:r>
          </a:p>
        </p:txBody>
      </p:sp>
      <p:cxnSp>
        <p:nvCxnSpPr>
          <p:cNvPr id="19" name="Straight Arrow Connector 18"/>
          <p:cNvCxnSpPr>
            <a:stCxn id="5" idx="3"/>
            <a:endCxn id="13" idx="0"/>
          </p:cNvCxnSpPr>
          <p:nvPr/>
        </p:nvCxnSpPr>
        <p:spPr>
          <a:xfrm>
            <a:off x="7239000" y="2209800"/>
            <a:ext cx="150495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4"/>
            <a:endCxn id="21" idx="0"/>
          </p:cNvCxnSpPr>
          <p:nvPr/>
        </p:nvCxnSpPr>
        <p:spPr>
          <a:xfrm>
            <a:off x="8743950" y="3810001"/>
            <a:ext cx="0" cy="3764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2857500" y="28956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Network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2590800" y="4191000"/>
            <a:ext cx="2362200" cy="914400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</a:t>
            </a:r>
          </a:p>
        </p:txBody>
      </p:sp>
      <p:sp>
        <p:nvSpPr>
          <p:cNvPr id="11" name="Oval 10"/>
          <p:cNvSpPr/>
          <p:nvPr/>
        </p:nvSpPr>
        <p:spPr>
          <a:xfrm>
            <a:off x="2857500" y="5638800"/>
            <a:ext cx="1828800" cy="914400"/>
          </a:xfrm>
          <a:prstGeom prst="ellipse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Reaction Network Simulator</a:t>
            </a:r>
          </a:p>
        </p:txBody>
      </p:sp>
      <p:cxnSp>
        <p:nvCxnSpPr>
          <p:cNvPr id="12" name="Straight Arrow Connector 11"/>
          <p:cNvCxnSpPr>
            <a:endCxn id="9" idx="0"/>
          </p:cNvCxnSpPr>
          <p:nvPr/>
        </p:nvCxnSpPr>
        <p:spPr>
          <a:xfrm rot="10800000" flipV="1">
            <a:off x="3771900" y="2209800"/>
            <a:ext cx="1104900" cy="685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4"/>
            <a:endCxn id="10" idx="0"/>
          </p:cNvCxnSpPr>
          <p:nvPr/>
        </p:nvCxnSpPr>
        <p:spPr>
          <a:xfrm rot="5400000">
            <a:off x="3581400" y="4000500"/>
            <a:ext cx="381000" cy="1588"/>
          </a:xfrm>
          <a:prstGeom prst="straightConnector1">
            <a:avLst/>
          </a:prstGeom>
          <a:ln>
            <a:solidFill>
              <a:schemeClr val="accent3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0" idx="2"/>
          </p:cNvCxnSpPr>
          <p:nvPr/>
        </p:nvCxnSpPr>
        <p:spPr>
          <a:xfrm rot="5400000">
            <a:off x="3504803" y="5371703"/>
            <a:ext cx="533400" cy="794"/>
          </a:xfrm>
          <a:prstGeom prst="straightConnector1">
            <a:avLst/>
          </a:prstGeom>
          <a:ln>
            <a:solidFill>
              <a:srgbClr val="9BBB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571499" y="219831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0504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83314" y="2198312"/>
            <a:ext cx="11724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9BBB59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Indirect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354342" y="6290346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" name="Picture 3" descr="listDiagram_0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42717" y="4186430"/>
            <a:ext cx="2802467" cy="2085383"/>
          </a:xfrm>
          <a:prstGeom prst="rect">
            <a:avLst/>
          </a:prstGeom>
          <a:noFill/>
          <a:ln w="9525">
            <a:solidFill>
              <a:srgbClr val="800000"/>
            </a:solidFill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9946079" y="3028719"/>
            <a:ext cx="214300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Bypasses network generation</a:t>
            </a:r>
          </a:p>
        </p:txBody>
      </p:sp>
    </p:spTree>
    <p:extLst>
      <p:ext uri="{BB962C8B-B14F-4D97-AF65-F5344CB8AC3E}">
        <p14:creationId xmlns:p14="http://schemas.microsoft.com/office/powerpoint/2010/main" val="2020097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  <p:bldP spid="3" grpId="0"/>
      <p:bldP spid="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2"/>
          <p:cNvSpPr txBox="1">
            <a:spLocks noChangeArrowheads="1"/>
          </p:cNvSpPr>
          <p:nvPr/>
        </p:nvSpPr>
        <p:spPr bwMode="auto">
          <a:xfrm>
            <a:off x="1732890" y="2501441"/>
            <a:ext cx="209915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grpSp>
        <p:nvGrpSpPr>
          <p:cNvPr id="11267" name="Group 3"/>
          <p:cNvGrpSpPr>
            <a:grpSpLocks/>
          </p:cNvGrpSpPr>
          <p:nvPr/>
        </p:nvGrpSpPr>
        <p:grpSpPr bwMode="auto">
          <a:xfrm>
            <a:off x="1780340" y="2981719"/>
            <a:ext cx="2528640" cy="427724"/>
            <a:chOff x="346" y="1113"/>
            <a:chExt cx="1756" cy="297"/>
          </a:xfrm>
        </p:grpSpPr>
        <p:sp>
          <p:nvSpPr>
            <p:cNvPr id="11268" name="Text Box 4"/>
            <p:cNvSpPr txBox="1">
              <a:spLocks noChangeArrowheads="1"/>
            </p:cNvSpPr>
            <p:nvPr/>
          </p:nvSpPr>
          <p:spPr bwMode="auto">
            <a:xfrm>
              <a:off x="813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69" name="Group 5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1270" name="Oval 6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1271" name="AutoShape 7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1272" name="AutoShape 8"/>
            <p:cNvSpPr>
              <a:spLocks noChangeArrowheads="1"/>
            </p:cNvSpPr>
            <p:nvPr/>
          </p:nvSpPr>
          <p:spPr bwMode="auto">
            <a:xfrm>
              <a:off x="346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1273" name="Oval 9"/>
            <p:cNvSpPr>
              <a:spLocks noChangeArrowheads="1"/>
            </p:cNvSpPr>
            <p:nvPr/>
          </p:nvSpPr>
          <p:spPr bwMode="auto">
            <a:xfrm>
              <a:off x="1037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74" name="Line 10"/>
            <p:cNvSpPr>
              <a:spLocks noChangeShapeType="1"/>
            </p:cNvSpPr>
            <p:nvPr/>
          </p:nvSpPr>
          <p:spPr bwMode="auto">
            <a:xfrm>
              <a:off x="1267" y="1262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75" name="Picture 1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76" name="Group 12"/>
          <p:cNvGrpSpPr>
            <a:grpSpLocks/>
          </p:cNvGrpSpPr>
          <p:nvPr/>
        </p:nvGrpSpPr>
        <p:grpSpPr bwMode="auto">
          <a:xfrm>
            <a:off x="1780340" y="4429765"/>
            <a:ext cx="2528640" cy="496853"/>
            <a:chOff x="346" y="3168"/>
            <a:chExt cx="1756" cy="345"/>
          </a:xfrm>
        </p:grpSpPr>
        <p:sp>
          <p:nvSpPr>
            <p:cNvPr id="11277" name="Text Box 13"/>
            <p:cNvSpPr txBox="1">
              <a:spLocks noChangeArrowheads="1"/>
            </p:cNvSpPr>
            <p:nvPr/>
          </p:nvSpPr>
          <p:spPr bwMode="auto">
            <a:xfrm>
              <a:off x="813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78" name="Group 1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1279" name="Oval 1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1280" name="AutoShape 1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1281" name="AutoShape 17"/>
            <p:cNvSpPr>
              <a:spLocks noChangeArrowheads="1"/>
            </p:cNvSpPr>
            <p:nvPr/>
          </p:nvSpPr>
          <p:spPr bwMode="auto">
            <a:xfrm>
              <a:off x="346" y="3278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1282" name="Oval 18"/>
            <p:cNvSpPr>
              <a:spLocks noChangeArrowheads="1"/>
            </p:cNvSpPr>
            <p:nvPr/>
          </p:nvSpPr>
          <p:spPr bwMode="auto">
            <a:xfrm>
              <a:off x="1037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83" name="Line 1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84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1285" name="Group 21"/>
          <p:cNvGrpSpPr>
            <a:grpSpLocks/>
          </p:cNvGrpSpPr>
          <p:nvPr/>
        </p:nvGrpSpPr>
        <p:grpSpPr bwMode="auto">
          <a:xfrm>
            <a:off x="1780340" y="3746284"/>
            <a:ext cx="2528640" cy="436365"/>
            <a:chOff x="346" y="2131"/>
            <a:chExt cx="1756" cy="303"/>
          </a:xfrm>
        </p:grpSpPr>
        <p:sp>
          <p:nvSpPr>
            <p:cNvPr id="11286" name="Text Box 22"/>
            <p:cNvSpPr txBox="1">
              <a:spLocks noChangeArrowheads="1"/>
            </p:cNvSpPr>
            <p:nvPr/>
          </p:nvSpPr>
          <p:spPr bwMode="auto">
            <a:xfrm>
              <a:off x="813" y="2195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1287" name="Group 23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1288" name="Oval 24"/>
              <p:cNvSpPr>
                <a:spLocks noChangeArrowheads="1"/>
              </p:cNvSpPr>
              <p:nvPr/>
            </p:nvSpPr>
            <p:spPr bwMode="auto">
              <a:xfrm>
                <a:off x="1814" y="2290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1289" name="AutoShape 25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1290" name="AutoShape 26"/>
            <p:cNvSpPr>
              <a:spLocks noChangeArrowheads="1"/>
            </p:cNvSpPr>
            <p:nvPr/>
          </p:nvSpPr>
          <p:spPr bwMode="auto">
            <a:xfrm>
              <a:off x="346" y="224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1" name="Oval 27"/>
            <p:cNvSpPr>
              <a:spLocks noChangeArrowheads="1"/>
            </p:cNvSpPr>
            <p:nvPr/>
          </p:nvSpPr>
          <p:spPr bwMode="auto">
            <a:xfrm>
              <a:off x="1037" y="224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292" name="Line 28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293" name="Picture 2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/>
          <p:nvPr/>
        </p:nvGrpSpPr>
        <p:grpSpPr>
          <a:xfrm>
            <a:off x="1736107" y="1417588"/>
            <a:ext cx="2073601" cy="1019996"/>
            <a:chOff x="868318" y="5537734"/>
            <a:chExt cx="2073601" cy="1019996"/>
          </a:xfrm>
        </p:grpSpPr>
        <p:sp>
          <p:nvSpPr>
            <p:cNvPr id="11294" name="Freeform 30"/>
            <p:cNvSpPr>
              <a:spLocks noChangeArrowheads="1"/>
            </p:cNvSpPr>
            <p:nvPr/>
          </p:nvSpPr>
          <p:spPr bwMode="auto">
            <a:xfrm>
              <a:off x="1781279" y="5642865"/>
              <a:ext cx="207360" cy="249146"/>
            </a:xfrm>
            <a:custGeom>
              <a:avLst/>
              <a:gdLst>
                <a:gd name="T0" fmla="*/ 0 w 636"/>
                <a:gd name="T1" fmla="*/ 0 h 763"/>
                <a:gd name="T2" fmla="*/ 635 w 636"/>
                <a:gd name="T3" fmla="*/ 762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36" h="763">
                  <a:moveTo>
                    <a:pt x="0" y="0"/>
                  </a:moveTo>
                  <a:lnTo>
                    <a:pt x="635" y="762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5" name="Freeform 31"/>
            <p:cNvSpPr>
              <a:spLocks noChangeArrowheads="1"/>
            </p:cNvSpPr>
            <p:nvPr/>
          </p:nvSpPr>
          <p:spPr bwMode="auto">
            <a:xfrm>
              <a:off x="1573919" y="5642865"/>
              <a:ext cx="41760" cy="290911"/>
            </a:xfrm>
            <a:custGeom>
              <a:avLst/>
              <a:gdLst>
                <a:gd name="T0" fmla="*/ 0 w 128"/>
                <a:gd name="T1" fmla="*/ 0 h 890"/>
                <a:gd name="T2" fmla="*/ 127 w 128"/>
                <a:gd name="T3" fmla="*/ 889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890">
                  <a:moveTo>
                    <a:pt x="0" y="0"/>
                  </a:moveTo>
                  <a:lnTo>
                    <a:pt x="127" y="889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6" name="Freeform 32"/>
            <p:cNvSpPr>
              <a:spLocks noChangeArrowheads="1"/>
            </p:cNvSpPr>
            <p:nvPr/>
          </p:nvSpPr>
          <p:spPr bwMode="auto">
            <a:xfrm>
              <a:off x="1200959" y="5684629"/>
              <a:ext cx="125280" cy="165618"/>
            </a:xfrm>
            <a:custGeom>
              <a:avLst/>
              <a:gdLst>
                <a:gd name="T0" fmla="*/ 381 w 382"/>
                <a:gd name="T1" fmla="*/ 0 h 509"/>
                <a:gd name="T2" fmla="*/ 0 w 382"/>
                <a:gd name="T3" fmla="*/ 5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82" h="509">
                  <a:moveTo>
                    <a:pt x="381" y="0"/>
                  </a:moveTo>
                  <a:lnTo>
                    <a:pt x="0" y="508"/>
                  </a:lnTo>
                </a:path>
              </a:pathLst>
            </a:custGeom>
            <a:noFill/>
            <a:ln w="54720" cap="flat">
              <a:solidFill>
                <a:srgbClr val="666666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2945" tIns="41473" rIns="82945" bIns="41473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7" name="Oval 33"/>
            <p:cNvSpPr>
              <a:spLocks noChangeArrowheads="1"/>
            </p:cNvSpPr>
            <p:nvPr/>
          </p:nvSpPr>
          <p:spPr bwMode="auto">
            <a:xfrm>
              <a:off x="1905119" y="5871849"/>
              <a:ext cx="207360" cy="267868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1298" name="Oval 34"/>
            <p:cNvSpPr>
              <a:spLocks noChangeArrowheads="1"/>
            </p:cNvSpPr>
            <p:nvPr/>
          </p:nvSpPr>
          <p:spPr bwMode="auto">
            <a:xfrm>
              <a:off x="1035359" y="5830085"/>
              <a:ext cx="207360" cy="227544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1299" name="Oval 35"/>
            <p:cNvSpPr>
              <a:spLocks noChangeArrowheads="1"/>
            </p:cNvSpPr>
            <p:nvPr/>
          </p:nvSpPr>
          <p:spPr bwMode="auto">
            <a:xfrm>
              <a:off x="1532159" y="5932335"/>
              <a:ext cx="207360" cy="144015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504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1300" name="AutoShape 36"/>
            <p:cNvSpPr>
              <a:spLocks noChangeArrowheads="1"/>
            </p:cNvSpPr>
            <p:nvPr/>
          </p:nvSpPr>
          <p:spPr bwMode="auto">
            <a:xfrm>
              <a:off x="1242719" y="5537734"/>
              <a:ext cx="622080" cy="146895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81639" tIns="49620" rIns="81639" bIns="4082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1302" name="Text Box 38"/>
            <p:cNvSpPr txBox="1">
              <a:spLocks noChangeArrowheads="1"/>
            </p:cNvSpPr>
            <p:nvPr/>
          </p:nvSpPr>
          <p:spPr bwMode="auto">
            <a:xfrm>
              <a:off x="868318" y="6176089"/>
              <a:ext cx="2073601" cy="3816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000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5558" tIns="59139" rIns="85558" bIns="44738"/>
            <a:lstStyle>
              <a:lvl1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1pPr>
              <a:lvl2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2pPr>
              <a:lvl3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3pPr>
              <a:lvl4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4pPr>
              <a:lvl5pPr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5pPr>
              <a:lvl6pPr marL="25146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6pPr>
              <a:lvl7pPr marL="29718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7pPr>
              <a:lvl8pPr marL="34290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8pPr>
              <a:lvl9pPr marL="3886200" indent="-228600" fontAlgn="base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tabLst>
                  <a:tab pos="723900" algn="l"/>
                  <a:tab pos="1447800" algn="l"/>
                </a:tabLst>
                <a:defRPr>
                  <a:solidFill>
                    <a:srgbClr val="000000"/>
                  </a:solidFill>
                  <a:latin typeface="Arial" charset="0"/>
                  <a:ea typeface="ＭＳ Ｐゴシック" charset="0"/>
                  <a:cs typeface="WenQuanYi Zen Hei" charset="0"/>
                </a:defRPr>
              </a:lvl9pPr>
            </a:lstStyle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723900" algn="l"/>
                  <a:tab pos="1447800" algn="l"/>
                </a:tabLst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charset="0"/>
                </a:rPr>
                <a:t>contact map</a:t>
              </a:r>
            </a:p>
          </p:txBody>
        </p:sp>
      </p:grpSp>
      <p:sp>
        <p:nvSpPr>
          <p:cNvPr id="11303" name="Text Box 39"/>
          <p:cNvSpPr txBox="1">
            <a:spLocks noChangeArrowheads="1"/>
          </p:cNvSpPr>
          <p:nvPr/>
        </p:nvSpPr>
        <p:spPr bwMode="auto">
          <a:xfrm>
            <a:off x="5508480" y="165618"/>
            <a:ext cx="4963680" cy="509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836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9803" tIns="74585" rIns="89803" bIns="48983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/>
            </a:pPr>
            <a:endParaRPr kumimoji="0" lang="en-US" sz="2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  <p:sp>
        <p:nvSpPr>
          <p:cNvPr id="11305" name="Rectangle 41"/>
          <p:cNvSpPr>
            <a:spLocks noChangeArrowheads="1"/>
          </p:cNvSpPr>
          <p:nvPr/>
        </p:nvSpPr>
        <p:spPr bwMode="auto">
          <a:xfrm>
            <a:off x="8166720" y="1510583"/>
            <a:ext cx="1493280" cy="1078674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6" name="Picture 4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240" y="1591232"/>
            <a:ext cx="1287360" cy="877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07" name="Text Box 43"/>
          <p:cNvSpPr txBox="1">
            <a:spLocks noChangeArrowheads="1"/>
          </p:cNvSpPr>
          <p:nvPr/>
        </p:nvSpPr>
        <p:spPr bwMode="auto">
          <a:xfrm>
            <a:off x="8118340" y="2488345"/>
            <a:ext cx="90288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species</a:t>
            </a:r>
          </a:p>
        </p:txBody>
      </p:sp>
      <p:sp>
        <p:nvSpPr>
          <p:cNvPr id="11308" name="Rectangle 44"/>
          <p:cNvSpPr>
            <a:spLocks noChangeArrowheads="1"/>
          </p:cNvSpPr>
          <p:nvPr/>
        </p:nvSpPr>
        <p:spPr bwMode="auto">
          <a:xfrm>
            <a:off x="5007360" y="1493439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09" name="Picture 4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1561124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0" name="Text Box 46"/>
          <p:cNvSpPr txBox="1">
            <a:spLocks noChangeArrowheads="1"/>
          </p:cNvSpPr>
          <p:nvPr/>
        </p:nvSpPr>
        <p:spPr bwMode="auto">
          <a:xfrm>
            <a:off x="5005920" y="6390360"/>
            <a:ext cx="1005120" cy="313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5221" rIns="81639" bIns="40820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reactions</a:t>
            </a:r>
          </a:p>
        </p:txBody>
      </p:sp>
      <p:sp>
        <p:nvSpPr>
          <p:cNvPr id="11311" name="Rectangle 47"/>
          <p:cNvSpPr>
            <a:spLocks noChangeArrowheads="1"/>
          </p:cNvSpPr>
          <p:nvPr/>
        </p:nvSpPr>
        <p:spPr bwMode="auto">
          <a:xfrm>
            <a:off x="5007360" y="3152493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2" name="Picture 4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3234579"/>
            <a:ext cx="2449440" cy="1383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3" name="Rectangle 49"/>
          <p:cNvSpPr>
            <a:spLocks noChangeArrowheads="1"/>
          </p:cNvSpPr>
          <p:nvPr/>
        </p:nvSpPr>
        <p:spPr bwMode="auto">
          <a:xfrm>
            <a:off x="5007360" y="4811547"/>
            <a:ext cx="2653920" cy="1575525"/>
          </a:xfrm>
          <a:prstGeom prst="rect">
            <a:avLst/>
          </a:prstGeom>
          <a:solidFill>
            <a:srgbClr val="F7F7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314" name="Picture 5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881" y="4877794"/>
            <a:ext cx="2449440" cy="1383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315" name="AutoShape 51"/>
          <p:cNvSpPr>
            <a:spLocks noChangeArrowheads="1"/>
          </p:cNvSpPr>
          <p:nvPr/>
        </p:nvSpPr>
        <p:spPr bwMode="auto">
          <a:xfrm>
            <a:off x="1696821" y="2914033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6" name="AutoShape 52"/>
          <p:cNvSpPr>
            <a:spLocks noChangeArrowheads="1"/>
          </p:cNvSpPr>
          <p:nvPr/>
        </p:nvSpPr>
        <p:spPr bwMode="auto">
          <a:xfrm>
            <a:off x="1696821" y="3652100"/>
            <a:ext cx="2653920" cy="580381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7" name="AutoShape 53"/>
          <p:cNvSpPr>
            <a:spLocks noChangeArrowheads="1"/>
          </p:cNvSpPr>
          <p:nvPr/>
        </p:nvSpPr>
        <p:spPr bwMode="auto">
          <a:xfrm>
            <a:off x="1696821" y="4388000"/>
            <a:ext cx="2653920" cy="580380"/>
          </a:xfrm>
          <a:prstGeom prst="roundRect">
            <a:avLst>
              <a:gd name="adj" fmla="val 16667"/>
            </a:avLst>
          </a:prstGeom>
          <a:noFill/>
          <a:ln w="18360" cap="flat">
            <a:solidFill>
              <a:srgbClr val="4C4C4C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18" name="AutoShape 54"/>
          <p:cNvSpPr>
            <a:spLocks noChangeArrowheads="1"/>
          </p:cNvSpPr>
          <p:nvPr/>
        </p:nvSpPr>
        <p:spPr bwMode="auto">
          <a:xfrm>
            <a:off x="4634400" y="6827971"/>
            <a:ext cx="41760" cy="41765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22" name="Text Box 58"/>
          <p:cNvSpPr txBox="1">
            <a:spLocks noChangeArrowheads="1"/>
          </p:cNvSpPr>
          <p:nvPr/>
        </p:nvSpPr>
        <p:spPr bwMode="auto">
          <a:xfrm>
            <a:off x="8375021" y="3376295"/>
            <a:ext cx="1892160" cy="2343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6821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4 molecule types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3 rules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11 species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12 reactions</a:t>
            </a:r>
          </a:p>
        </p:txBody>
      </p:sp>
      <p:sp>
        <p:nvSpPr>
          <p:cNvPr id="11324" name="AutoShape 60"/>
          <p:cNvSpPr>
            <a:spLocks noChangeArrowheads="1"/>
          </p:cNvSpPr>
          <p:nvPr/>
        </p:nvSpPr>
        <p:spPr bwMode="auto">
          <a:xfrm>
            <a:off x="9128355" y="4090249"/>
            <a:ext cx="372960" cy="622145"/>
          </a:xfrm>
          <a:prstGeom prst="downArrow">
            <a:avLst>
              <a:gd name="adj1" fmla="val 50000"/>
              <a:gd name="adj2" fmla="val 41699"/>
            </a:avLst>
          </a:prstGeom>
          <a:solidFill>
            <a:srgbClr val="CFE7F5"/>
          </a:solidFill>
          <a:ln w="18360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Indirect Methods – Network Generation</a:t>
            </a:r>
          </a:p>
        </p:txBody>
      </p:sp>
      <p:cxnSp>
        <p:nvCxnSpPr>
          <p:cNvPr id="6" name="Straight Arrow Connector 5"/>
          <p:cNvCxnSpPr>
            <a:stCxn id="11315" idx="3"/>
            <a:endCxn id="11308" idx="1"/>
          </p:cNvCxnSpPr>
          <p:nvPr/>
        </p:nvCxnSpPr>
        <p:spPr>
          <a:xfrm flipV="1">
            <a:off x="4350742" y="2281201"/>
            <a:ext cx="656619" cy="92302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1316" idx="3"/>
            <a:endCxn id="11311" idx="1"/>
          </p:cNvCxnSpPr>
          <p:nvPr/>
        </p:nvCxnSpPr>
        <p:spPr>
          <a:xfrm flipV="1">
            <a:off x="4350742" y="3940256"/>
            <a:ext cx="656619" cy="20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1317" idx="3"/>
            <a:endCxn id="11313" idx="1"/>
          </p:cNvCxnSpPr>
          <p:nvPr/>
        </p:nvCxnSpPr>
        <p:spPr>
          <a:xfrm>
            <a:off x="4350742" y="4678191"/>
            <a:ext cx="656619" cy="9211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332124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00" name="Picture 4" descr="listDiagramSequence_0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79614" y="1736726"/>
            <a:ext cx="5210175" cy="3933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979614" y="22860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25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9614" y="3200400"/>
            <a:ext cx="91598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10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9614" y="4038600"/>
            <a:ext cx="91598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0.1 s</a:t>
            </a:r>
            <a:r>
              <a:rPr kumimoji="0" lang="en-US" sz="18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2" charset="0"/>
                <a:ea typeface="ＭＳ Ｐゴシック" pitchFamily="-112" charset="-128"/>
                <a:cs typeface="ＭＳ Ｐゴシック" pitchFamily="-112" charset="-128"/>
              </a:rPr>
              <a:t>-1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96200" y="1392496"/>
            <a:ext cx="2514600" cy="480131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0.  Initialize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reactant lists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and calculate 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next reaction time and next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rule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Select molecules and sites to react.</a:t>
            </a:r>
          </a:p>
          <a:p>
            <a:pPr marL="800100" marR="0" lvl="1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lphaL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Check any application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condition(s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Apply operation specified by rule.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Update reactant lists and propensities.</a:t>
            </a:r>
          </a:p>
          <a:p>
            <a:pPr marL="342900" marR="0" lvl="0" indent="-34290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Increment time.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NFsim</a:t>
            </a:r>
            <a:r>
              <a:rPr lang="en-US" dirty="0"/>
              <a:t> Algorithm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5638" y="6519553"/>
            <a:ext cx="4681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Sneddon, Faeder, and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Nature Methods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9546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Oval 2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5" name="AutoShape 3"/>
          <p:cNvSpPr>
            <a:spLocks noChangeArrowheads="1"/>
          </p:cNvSpPr>
          <p:nvPr/>
        </p:nvSpPr>
        <p:spPr bwMode="auto">
          <a:xfrm>
            <a:off x="6002400" y="1493439"/>
            <a:ext cx="3816000" cy="663909"/>
          </a:xfrm>
          <a:prstGeom prst="roundRect">
            <a:avLst>
              <a:gd name="adj" fmla="val 16667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6" name="AutoShape 4"/>
          <p:cNvSpPr>
            <a:spLocks noChangeArrowheads="1"/>
          </p:cNvSpPr>
          <p:nvPr/>
        </p:nvSpPr>
        <p:spPr bwMode="auto">
          <a:xfrm>
            <a:off x="5505601" y="2322965"/>
            <a:ext cx="4811040" cy="3483725"/>
          </a:xfrm>
          <a:prstGeom prst="roundRect">
            <a:avLst>
              <a:gd name="adj" fmla="val 8884"/>
            </a:avLst>
          </a:prstGeom>
          <a:noFill/>
          <a:ln w="9000" cap="flat">
            <a:solidFill>
              <a:srgbClr val="666666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7" name="Text Box 5"/>
          <p:cNvSpPr txBox="1">
            <a:spLocks noChangeArrowheads="1"/>
          </p:cNvSpPr>
          <p:nvPr/>
        </p:nvSpPr>
        <p:spPr bwMode="auto">
          <a:xfrm>
            <a:off x="6751265" y="5816771"/>
            <a:ext cx="2843666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system configuration</a:t>
            </a:r>
          </a:p>
        </p:txBody>
      </p:sp>
      <p:sp>
        <p:nvSpPr>
          <p:cNvPr id="13318" name="AutoShape 6"/>
          <p:cNvSpPr>
            <a:spLocks noChangeArrowheads="1"/>
          </p:cNvSpPr>
          <p:nvPr/>
        </p:nvSpPr>
        <p:spPr bwMode="auto">
          <a:xfrm>
            <a:off x="1905601" y="1493437"/>
            <a:ext cx="2737440" cy="4313252"/>
          </a:xfrm>
          <a:prstGeom prst="roundRect">
            <a:avLst>
              <a:gd name="adj" fmla="val 4435"/>
            </a:avLst>
          </a:prstGeom>
          <a:noFill/>
          <a:ln w="9000" cap="flat">
            <a:solidFill>
              <a:srgbClr val="80808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19" name="Line 7"/>
          <p:cNvSpPr>
            <a:spLocks noChangeShapeType="1"/>
          </p:cNvSpPr>
          <p:nvPr/>
        </p:nvSpPr>
        <p:spPr bwMode="auto">
          <a:xfrm>
            <a:off x="1938720" y="2364729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3266401" y="6304983"/>
            <a:ext cx="3690720" cy="331235"/>
          </a:xfrm>
          <a:prstGeom prst="rect">
            <a:avLst/>
          </a:prstGeom>
          <a:solidFill>
            <a:srgbClr val="FFFFCC"/>
          </a:solidFill>
          <a:ln w="18360" cap="flat">
            <a:solidFill>
              <a:srgbClr val="808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1" name="Rectangle 9"/>
          <p:cNvSpPr>
            <a:spLocks noChangeArrowheads="1"/>
          </p:cNvSpPr>
          <p:nvPr/>
        </p:nvSpPr>
        <p:spPr bwMode="auto">
          <a:xfrm>
            <a:off x="4095841" y="2405052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2" name="Line 10"/>
          <p:cNvSpPr>
            <a:spLocks noChangeShapeType="1"/>
          </p:cNvSpPr>
          <p:nvPr/>
        </p:nvSpPr>
        <p:spPr bwMode="auto">
          <a:xfrm>
            <a:off x="1938720" y="3856726"/>
            <a:ext cx="3110400" cy="1441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3" name="Rectangle 11"/>
          <p:cNvSpPr>
            <a:spLocks noChangeArrowheads="1"/>
          </p:cNvSpPr>
          <p:nvPr/>
        </p:nvSpPr>
        <p:spPr bwMode="auto">
          <a:xfrm>
            <a:off x="293376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019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24" name="Rectangle 12"/>
          <p:cNvSpPr>
            <a:spLocks noChangeArrowheads="1"/>
          </p:cNvSpPr>
          <p:nvPr/>
        </p:nvSpPr>
        <p:spPr bwMode="auto">
          <a:xfrm>
            <a:off x="4800001" y="3609019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5" name="Rectangle 13"/>
          <p:cNvSpPr>
            <a:spLocks noChangeArrowheads="1"/>
          </p:cNvSpPr>
          <p:nvPr/>
        </p:nvSpPr>
        <p:spPr bwMode="auto">
          <a:xfrm>
            <a:off x="4095841" y="3898490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04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26" name="Rectangle 14"/>
          <p:cNvSpPr>
            <a:spLocks noChangeArrowheads="1"/>
          </p:cNvSpPr>
          <p:nvPr/>
        </p:nvSpPr>
        <p:spPr bwMode="auto">
          <a:xfrm>
            <a:off x="4800001" y="3898490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7" name="Line 15"/>
          <p:cNvSpPr>
            <a:spLocks noChangeShapeType="1"/>
          </p:cNvSpPr>
          <p:nvPr/>
        </p:nvSpPr>
        <p:spPr bwMode="auto">
          <a:xfrm>
            <a:off x="1938720" y="5350162"/>
            <a:ext cx="3110400" cy="1440"/>
          </a:xfrm>
          <a:prstGeom prst="line">
            <a:avLst/>
          </a:prstGeom>
          <a:noFill/>
          <a:ln w="9000" cap="flat">
            <a:solidFill>
              <a:srgbClr val="C0C0C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28" name="Rectangle 16"/>
          <p:cNvSpPr>
            <a:spLocks noChangeArrowheads="1"/>
          </p:cNvSpPr>
          <p:nvPr/>
        </p:nvSpPr>
        <p:spPr bwMode="auto">
          <a:xfrm>
            <a:off x="2146081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3329" name="Rectangle 17"/>
          <p:cNvSpPr>
            <a:spLocks noChangeArrowheads="1"/>
          </p:cNvSpPr>
          <p:nvPr/>
        </p:nvSpPr>
        <p:spPr bwMode="auto">
          <a:xfrm>
            <a:off x="2933760" y="5101015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3330" name="Rectangle 18"/>
          <p:cNvSpPr>
            <a:spLocks noChangeArrowheads="1"/>
          </p:cNvSpPr>
          <p:nvPr/>
        </p:nvSpPr>
        <p:spPr bwMode="auto">
          <a:xfrm>
            <a:off x="4095841" y="5391926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3331" name="Text Box 19"/>
          <p:cNvSpPr txBox="1">
            <a:spLocks noChangeArrowheads="1"/>
          </p:cNvSpPr>
          <p:nvPr/>
        </p:nvSpPr>
        <p:spPr bwMode="auto">
          <a:xfrm>
            <a:off x="1905601" y="1134948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reaction rules</a:t>
            </a:r>
          </a:p>
        </p:txBody>
      </p:sp>
      <p:sp>
        <p:nvSpPr>
          <p:cNvPr id="13332" name="Text Box 20"/>
          <p:cNvSpPr txBox="1">
            <a:spLocks noChangeArrowheads="1"/>
          </p:cNvSpPr>
          <p:nvPr/>
        </p:nvSpPr>
        <p:spPr bwMode="auto">
          <a:xfrm>
            <a:off x="1855201" y="6304983"/>
            <a:ext cx="1334880" cy="273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400" b="0" i="1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total propensity</a:t>
            </a:r>
          </a:p>
        </p:txBody>
      </p:sp>
      <p:sp>
        <p:nvSpPr>
          <p:cNvPr id="13333" name="Rectangle 21"/>
          <p:cNvSpPr>
            <a:spLocks noChangeArrowheads="1"/>
          </p:cNvSpPr>
          <p:nvPr/>
        </p:nvSpPr>
        <p:spPr bwMode="auto">
          <a:xfrm>
            <a:off x="4800001" y="211558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34" name="Rectangle 22"/>
          <p:cNvSpPr>
            <a:spLocks noChangeArrowheads="1"/>
          </p:cNvSpPr>
          <p:nvPr/>
        </p:nvSpPr>
        <p:spPr bwMode="auto">
          <a:xfrm>
            <a:off x="4800001" y="2405052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35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000" y="2157348"/>
            <a:ext cx="42048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6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20" y="2452579"/>
            <a:ext cx="332640" cy="145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37" name="Rectangle 25"/>
          <p:cNvSpPr>
            <a:spLocks noChangeArrowheads="1"/>
          </p:cNvSpPr>
          <p:nvPr/>
        </p:nvSpPr>
        <p:spPr bwMode="auto">
          <a:xfrm>
            <a:off x="2104320" y="360901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pic>
        <p:nvPicPr>
          <p:cNvPr id="13338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1" y="3649345"/>
            <a:ext cx="421920" cy="1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39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1" y="3940254"/>
            <a:ext cx="332640" cy="145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0" name="Rectangle 28"/>
          <p:cNvSpPr>
            <a:spLocks noChangeArrowheads="1"/>
          </p:cNvSpPr>
          <p:nvPr/>
        </p:nvSpPr>
        <p:spPr bwMode="auto">
          <a:xfrm>
            <a:off x="4800001" y="5101015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1" name="Rectangle 29"/>
          <p:cNvSpPr>
            <a:spLocks noChangeArrowheads="1"/>
          </p:cNvSpPr>
          <p:nvPr/>
        </p:nvSpPr>
        <p:spPr bwMode="auto">
          <a:xfrm>
            <a:off x="4800001" y="5391926"/>
            <a:ext cx="45648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2945" tIns="41473" rIns="82945" bIns="41473" anchor="ctr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42" name="Picture 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560" y="5142781"/>
            <a:ext cx="42048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3" name="Picture 3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2080" y="5433692"/>
            <a:ext cx="331200" cy="148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3344" name="Picture 3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600" y="6392832"/>
            <a:ext cx="3450240" cy="159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45" name="Oval 33"/>
          <p:cNvSpPr>
            <a:spLocks noChangeArrowheads="1"/>
          </p:cNvSpPr>
          <p:nvPr/>
        </p:nvSpPr>
        <p:spPr bwMode="auto">
          <a:xfrm>
            <a:off x="7620960" y="1708020"/>
            <a:ext cx="207360" cy="227544"/>
          </a:xfrm>
          <a:prstGeom prst="ellipse">
            <a:avLst/>
          </a:prstGeom>
          <a:solidFill>
            <a:srgbClr val="FFB2B2"/>
          </a:solidFill>
          <a:ln w="18360" cap="flat">
            <a:solidFill>
              <a:srgbClr val="8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85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3346" name="Freeform 34"/>
          <p:cNvSpPr>
            <a:spLocks/>
          </p:cNvSpPr>
          <p:nvPr/>
        </p:nvSpPr>
        <p:spPr bwMode="auto">
          <a:xfrm>
            <a:off x="7952160" y="1817472"/>
            <a:ext cx="456480" cy="7201"/>
          </a:xfrm>
          <a:custGeom>
            <a:avLst/>
            <a:gdLst>
              <a:gd name="T0" fmla="*/ 0 w 1398"/>
              <a:gd name="T1" fmla="*/ 0 h 22"/>
              <a:gd name="T2" fmla="*/ 1397 w 1398"/>
              <a:gd name="T3" fmla="*/ 21 h 22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398" h="22">
                <a:moveTo>
                  <a:pt x="0" y="0"/>
                </a:moveTo>
                <a:lnTo>
                  <a:pt x="1397" y="21"/>
                </a:lnTo>
              </a:path>
            </a:pathLst>
          </a:custGeom>
          <a:noFill/>
          <a:ln w="183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47" name="Rectangle 35"/>
          <p:cNvSpPr>
            <a:spLocks noChangeArrowheads="1"/>
          </p:cNvSpPr>
          <p:nvPr/>
        </p:nvSpPr>
        <p:spPr bwMode="auto">
          <a:xfrm>
            <a:off x="2146081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3348" name="Rectangle 36"/>
          <p:cNvSpPr>
            <a:spLocks noChangeArrowheads="1"/>
          </p:cNvSpPr>
          <p:nvPr/>
        </p:nvSpPr>
        <p:spPr bwMode="auto">
          <a:xfrm>
            <a:off x="2958240" y="2029399"/>
            <a:ext cx="372960" cy="207382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528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3349" name="Freeform 37"/>
          <p:cNvSpPr>
            <a:spLocks noChangeArrowheads="1"/>
          </p:cNvSpPr>
          <p:nvPr/>
        </p:nvSpPr>
        <p:spPr bwMode="auto">
          <a:xfrm>
            <a:off x="6251521" y="1895239"/>
            <a:ext cx="498240" cy="966342"/>
          </a:xfrm>
          <a:custGeom>
            <a:avLst/>
            <a:gdLst>
              <a:gd name="T0" fmla="*/ 1524 w 1525"/>
              <a:gd name="T1" fmla="*/ 0 h 2959"/>
              <a:gd name="T2" fmla="*/ 0 w 1525"/>
              <a:gd name="T3" fmla="*/ 2958 h 295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525" h="2959">
                <a:moveTo>
                  <a:pt x="1524" y="0"/>
                </a:moveTo>
                <a:lnTo>
                  <a:pt x="0" y="295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0" name="Freeform 38"/>
          <p:cNvSpPr>
            <a:spLocks noChangeArrowheads="1"/>
          </p:cNvSpPr>
          <p:nvPr/>
        </p:nvSpPr>
        <p:spPr bwMode="auto">
          <a:xfrm>
            <a:off x="5754721" y="1895240"/>
            <a:ext cx="995040" cy="1422869"/>
          </a:xfrm>
          <a:custGeom>
            <a:avLst/>
            <a:gdLst>
              <a:gd name="T0" fmla="*/ 3048 w 3049"/>
              <a:gd name="T1" fmla="*/ 0 h 4356"/>
              <a:gd name="T2" fmla="*/ 0 w 3049"/>
              <a:gd name="T3" fmla="*/ 4355 h 435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3049" h="4356">
                <a:moveTo>
                  <a:pt x="3048" y="0"/>
                </a:moveTo>
                <a:lnTo>
                  <a:pt x="0" y="4355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1" name="Freeform 39"/>
          <p:cNvSpPr>
            <a:spLocks noChangeArrowheads="1"/>
          </p:cNvSpPr>
          <p:nvPr/>
        </p:nvSpPr>
        <p:spPr bwMode="auto">
          <a:xfrm>
            <a:off x="6749760" y="1895240"/>
            <a:ext cx="2820960" cy="2210633"/>
          </a:xfrm>
          <a:custGeom>
            <a:avLst/>
            <a:gdLst>
              <a:gd name="T0" fmla="*/ 0 w 8637"/>
              <a:gd name="T1" fmla="*/ 0 h 6769"/>
              <a:gd name="T2" fmla="*/ 8636 w 8637"/>
              <a:gd name="T3" fmla="*/ 6768 h 6769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8637" h="6769">
                <a:moveTo>
                  <a:pt x="0" y="0"/>
                </a:moveTo>
                <a:lnTo>
                  <a:pt x="8636" y="6768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2" name="Freeform 40"/>
          <p:cNvSpPr>
            <a:spLocks noChangeArrowheads="1"/>
          </p:cNvSpPr>
          <p:nvPr/>
        </p:nvSpPr>
        <p:spPr bwMode="auto">
          <a:xfrm>
            <a:off x="6749761" y="1895240"/>
            <a:ext cx="83520" cy="2478501"/>
          </a:xfrm>
          <a:custGeom>
            <a:avLst/>
            <a:gdLst>
              <a:gd name="T0" fmla="*/ 0 w 255"/>
              <a:gd name="T1" fmla="*/ 0 h 7591"/>
              <a:gd name="T2" fmla="*/ 254 w 255"/>
              <a:gd name="T3" fmla="*/ 7590 h 759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55" h="7591">
                <a:moveTo>
                  <a:pt x="0" y="0"/>
                </a:moveTo>
                <a:lnTo>
                  <a:pt x="254" y="7590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3" name="Freeform 41"/>
          <p:cNvSpPr>
            <a:spLocks noChangeArrowheads="1"/>
          </p:cNvSpPr>
          <p:nvPr/>
        </p:nvSpPr>
        <p:spPr bwMode="auto">
          <a:xfrm>
            <a:off x="6749760" y="1895240"/>
            <a:ext cx="1369440" cy="1568325"/>
          </a:xfrm>
          <a:custGeom>
            <a:avLst/>
            <a:gdLst>
              <a:gd name="T0" fmla="*/ 0 w 4192"/>
              <a:gd name="T1" fmla="*/ 0 h 4804"/>
              <a:gd name="T2" fmla="*/ 4191 w 4192"/>
              <a:gd name="T3" fmla="*/ 4803 h 4804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192" h="4804">
                <a:moveTo>
                  <a:pt x="0" y="0"/>
                </a:moveTo>
                <a:lnTo>
                  <a:pt x="4191" y="4803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4" name="Freeform 42"/>
          <p:cNvSpPr>
            <a:spLocks noChangeArrowheads="1"/>
          </p:cNvSpPr>
          <p:nvPr/>
        </p:nvSpPr>
        <p:spPr bwMode="auto">
          <a:xfrm>
            <a:off x="6749761" y="1895240"/>
            <a:ext cx="1700640" cy="2916307"/>
          </a:xfrm>
          <a:custGeom>
            <a:avLst/>
            <a:gdLst>
              <a:gd name="T0" fmla="*/ 0 w 5208"/>
              <a:gd name="T1" fmla="*/ 0 h 8928"/>
              <a:gd name="T2" fmla="*/ 5207 w 5208"/>
              <a:gd name="T3" fmla="*/ 8927 h 892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208" h="8928">
                <a:moveTo>
                  <a:pt x="0" y="0"/>
                </a:moveTo>
                <a:lnTo>
                  <a:pt x="5207" y="8927"/>
                </a:lnTo>
              </a:path>
            </a:pathLst>
          </a:custGeom>
          <a:noFill/>
          <a:ln w="9000" cap="flat">
            <a:solidFill>
              <a:srgbClr val="00008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5" name="Freeform 43"/>
          <p:cNvSpPr>
            <a:spLocks noChangeArrowheads="1"/>
          </p:cNvSpPr>
          <p:nvPr/>
        </p:nvSpPr>
        <p:spPr bwMode="auto">
          <a:xfrm>
            <a:off x="7703040" y="1935563"/>
            <a:ext cx="954720" cy="761840"/>
          </a:xfrm>
          <a:custGeom>
            <a:avLst/>
            <a:gdLst>
              <a:gd name="T0" fmla="*/ 0 w 2922"/>
              <a:gd name="T1" fmla="*/ 0 h 2331"/>
              <a:gd name="T2" fmla="*/ 2921 w 2922"/>
              <a:gd name="T3" fmla="*/ 2330 h 2331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922" h="2331">
                <a:moveTo>
                  <a:pt x="0" y="0"/>
                </a:moveTo>
                <a:lnTo>
                  <a:pt x="2921" y="2330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6" name="Freeform 44"/>
          <p:cNvSpPr>
            <a:spLocks noChangeArrowheads="1"/>
          </p:cNvSpPr>
          <p:nvPr/>
        </p:nvSpPr>
        <p:spPr bwMode="auto">
          <a:xfrm>
            <a:off x="6293281" y="1935564"/>
            <a:ext cx="1409760" cy="2235115"/>
          </a:xfrm>
          <a:custGeom>
            <a:avLst/>
            <a:gdLst>
              <a:gd name="T0" fmla="*/ 4318 w 4319"/>
              <a:gd name="T1" fmla="*/ 0 h 6843"/>
              <a:gd name="T2" fmla="*/ 0 w 4319"/>
              <a:gd name="T3" fmla="*/ 6842 h 6843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4319" h="6843">
                <a:moveTo>
                  <a:pt x="4318" y="0"/>
                </a:moveTo>
                <a:lnTo>
                  <a:pt x="0" y="6842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7" name="Freeform 45"/>
          <p:cNvSpPr>
            <a:spLocks noChangeArrowheads="1"/>
          </p:cNvSpPr>
          <p:nvPr/>
        </p:nvSpPr>
        <p:spPr bwMode="auto">
          <a:xfrm>
            <a:off x="7661280" y="1935563"/>
            <a:ext cx="41760" cy="2875982"/>
          </a:xfrm>
          <a:custGeom>
            <a:avLst/>
            <a:gdLst>
              <a:gd name="T0" fmla="*/ 127 w 128"/>
              <a:gd name="T1" fmla="*/ 0 h 8808"/>
              <a:gd name="T2" fmla="*/ 0 w 128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28" h="8808">
                <a:moveTo>
                  <a:pt x="127" y="0"/>
                </a:moveTo>
                <a:lnTo>
                  <a:pt x="0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358" name="Freeform 46"/>
          <p:cNvSpPr>
            <a:spLocks noChangeArrowheads="1"/>
          </p:cNvSpPr>
          <p:nvPr/>
        </p:nvSpPr>
        <p:spPr bwMode="auto">
          <a:xfrm>
            <a:off x="7703040" y="1935563"/>
            <a:ext cx="1991520" cy="2875982"/>
          </a:xfrm>
          <a:custGeom>
            <a:avLst/>
            <a:gdLst>
              <a:gd name="T0" fmla="*/ 0 w 6097"/>
              <a:gd name="T1" fmla="*/ 0 h 8808"/>
              <a:gd name="T2" fmla="*/ 6096 w 6097"/>
              <a:gd name="T3" fmla="*/ 8807 h 8808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097" h="8808">
                <a:moveTo>
                  <a:pt x="0" y="0"/>
                </a:moveTo>
                <a:lnTo>
                  <a:pt x="6096" y="8807"/>
                </a:lnTo>
              </a:path>
            </a:pathLst>
          </a:custGeom>
          <a:noFill/>
          <a:ln w="9000" cap="flat">
            <a:solidFill>
              <a:srgbClr val="8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2945" tIns="41473" rIns="82945" bIns="41473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3359" name="Picture 4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480" y="1602889"/>
            <a:ext cx="214560" cy="138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3360" name="Text Box 48"/>
          <p:cNvSpPr txBox="1">
            <a:spLocks noChangeArrowheads="1"/>
          </p:cNvSpPr>
          <p:nvPr/>
        </p:nvSpPr>
        <p:spPr bwMode="auto">
          <a:xfrm>
            <a:off x="7296960" y="1683537"/>
            <a:ext cx="264960" cy="3456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5221" rIns="81639" bIns="40820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</a:p>
        </p:txBody>
      </p:sp>
      <p:grpSp>
        <p:nvGrpSpPr>
          <p:cNvPr id="13361" name="Group 49"/>
          <p:cNvGrpSpPr>
            <a:grpSpLocks/>
          </p:cNvGrpSpPr>
          <p:nvPr/>
        </p:nvGrpSpPr>
        <p:grpSpPr bwMode="auto">
          <a:xfrm>
            <a:off x="8532480" y="1673457"/>
            <a:ext cx="620640" cy="371559"/>
            <a:chOff x="4867" y="1162"/>
            <a:chExt cx="431" cy="258"/>
          </a:xfrm>
        </p:grpSpPr>
        <p:sp>
          <p:nvSpPr>
            <p:cNvPr id="13362" name="Oval 50"/>
            <p:cNvSpPr>
              <a:spLocks noChangeArrowheads="1"/>
            </p:cNvSpPr>
            <p:nvPr/>
          </p:nvSpPr>
          <p:spPr bwMode="auto">
            <a:xfrm>
              <a:off x="4867" y="1264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63" name="AutoShape 51"/>
            <p:cNvSpPr>
              <a:spLocks noChangeArrowheads="1"/>
            </p:cNvSpPr>
            <p:nvPr/>
          </p:nvSpPr>
          <p:spPr bwMode="auto">
            <a:xfrm>
              <a:off x="4867" y="1162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</p:grpSp>
      <p:sp>
        <p:nvSpPr>
          <p:cNvPr id="13364" name="AutoShape 52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9525" cap="flat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1639" tIns="49620" rIns="81639" bIns="4082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           </a:t>
            </a:r>
          </a:p>
        </p:txBody>
      </p:sp>
      <p:sp>
        <p:nvSpPr>
          <p:cNvPr id="13365" name="AutoShape 53"/>
          <p:cNvSpPr>
            <a:spLocks noChangeArrowheads="1"/>
          </p:cNvSpPr>
          <p:nvPr/>
        </p:nvSpPr>
        <p:spPr bwMode="auto">
          <a:xfrm>
            <a:off x="6624480" y="1749786"/>
            <a:ext cx="622080" cy="146895"/>
          </a:xfrm>
          <a:prstGeom prst="roundRect">
            <a:avLst>
              <a:gd name="adj" fmla="val 36736"/>
            </a:avLst>
          </a:prstGeom>
          <a:solidFill>
            <a:srgbClr val="CCFFFF"/>
          </a:solidFill>
          <a:ln w="18360" cap="flat">
            <a:solidFill>
              <a:srgbClr val="00008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9803" tIns="57784" rIns="89803" bIns="48983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</a:t>
            </a:r>
            <a:r>
              <a: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         </a:t>
            </a:r>
          </a:p>
        </p:txBody>
      </p:sp>
      <p:grpSp>
        <p:nvGrpSpPr>
          <p:cNvPr id="13376" name="Group 64"/>
          <p:cNvGrpSpPr>
            <a:grpSpLocks/>
          </p:cNvGrpSpPr>
          <p:nvPr/>
        </p:nvGrpSpPr>
        <p:grpSpPr bwMode="auto">
          <a:xfrm>
            <a:off x="2020800" y="1602889"/>
            <a:ext cx="2528640" cy="427724"/>
            <a:chOff x="345" y="1113"/>
            <a:chExt cx="1756" cy="297"/>
          </a:xfrm>
        </p:grpSpPr>
        <p:sp>
          <p:nvSpPr>
            <p:cNvPr id="13377" name="Text Box 65"/>
            <p:cNvSpPr txBox="1">
              <a:spLocks noChangeArrowheads="1"/>
            </p:cNvSpPr>
            <p:nvPr/>
          </p:nvSpPr>
          <p:spPr bwMode="auto">
            <a:xfrm>
              <a:off x="812" y="1159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78" name="Group 66"/>
            <p:cNvGrpSpPr>
              <a:grpSpLocks/>
            </p:cNvGrpSpPr>
            <p:nvPr/>
          </p:nvGrpSpPr>
          <p:grpSpPr bwMode="auto">
            <a:xfrm>
              <a:off x="1670" y="1152"/>
              <a:ext cx="431" cy="258"/>
              <a:chOff x="1670" y="1152"/>
              <a:chExt cx="431" cy="258"/>
            </a:xfrm>
          </p:grpSpPr>
          <p:sp>
            <p:nvSpPr>
              <p:cNvPr id="13379" name="Oval 67"/>
              <p:cNvSpPr>
                <a:spLocks noChangeArrowheads="1"/>
              </p:cNvSpPr>
              <p:nvPr/>
            </p:nvSpPr>
            <p:spPr bwMode="auto">
              <a:xfrm>
                <a:off x="1670" y="1254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380" name="AutoShape 68"/>
              <p:cNvSpPr>
                <a:spLocks noChangeArrowheads="1"/>
              </p:cNvSpPr>
              <p:nvPr/>
            </p:nvSpPr>
            <p:spPr bwMode="auto">
              <a:xfrm>
                <a:off x="1670" y="1152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       </a:t>
                </a:r>
              </a:p>
            </p:txBody>
          </p:sp>
        </p:grpSp>
        <p:sp>
          <p:nvSpPr>
            <p:cNvPr id="13381" name="AutoShape 69"/>
            <p:cNvSpPr>
              <a:spLocks noChangeArrowheads="1"/>
            </p:cNvSpPr>
            <p:nvPr/>
          </p:nvSpPr>
          <p:spPr bwMode="auto">
            <a:xfrm>
              <a:off x="345" y="1205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       </a:t>
              </a:r>
            </a:p>
          </p:txBody>
        </p:sp>
        <p:sp>
          <p:nvSpPr>
            <p:cNvPr id="13382" name="Oval 70"/>
            <p:cNvSpPr>
              <a:spLocks noChangeArrowheads="1"/>
            </p:cNvSpPr>
            <p:nvPr/>
          </p:nvSpPr>
          <p:spPr bwMode="auto">
            <a:xfrm>
              <a:off x="1036" y="1176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383" name="Line 71"/>
            <p:cNvSpPr>
              <a:spLocks noChangeShapeType="1"/>
            </p:cNvSpPr>
            <p:nvPr/>
          </p:nvSpPr>
          <p:spPr bwMode="auto">
            <a:xfrm>
              <a:off x="1267" y="1263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84" name="Picture 72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5" y="1113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85" name="Group 73"/>
          <p:cNvGrpSpPr>
            <a:grpSpLocks/>
          </p:cNvGrpSpPr>
          <p:nvPr/>
        </p:nvGrpSpPr>
        <p:grpSpPr bwMode="auto">
          <a:xfrm>
            <a:off x="2020800" y="3068964"/>
            <a:ext cx="2528640" cy="436365"/>
            <a:chOff x="345" y="2131"/>
            <a:chExt cx="1756" cy="303"/>
          </a:xfrm>
        </p:grpSpPr>
        <p:sp>
          <p:nvSpPr>
            <p:cNvPr id="13386" name="Text Box 74"/>
            <p:cNvSpPr txBox="1">
              <a:spLocks noChangeArrowheads="1"/>
            </p:cNvSpPr>
            <p:nvPr/>
          </p:nvSpPr>
          <p:spPr bwMode="auto">
            <a:xfrm>
              <a:off x="812" y="2196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87" name="Group 75"/>
            <p:cNvGrpSpPr>
              <a:grpSpLocks/>
            </p:cNvGrpSpPr>
            <p:nvPr/>
          </p:nvGrpSpPr>
          <p:grpSpPr bwMode="auto">
            <a:xfrm>
              <a:off x="1670" y="2189"/>
              <a:ext cx="431" cy="201"/>
              <a:chOff x="1670" y="2189"/>
              <a:chExt cx="431" cy="201"/>
            </a:xfrm>
          </p:grpSpPr>
          <p:sp>
            <p:nvSpPr>
              <p:cNvPr id="13388" name="Oval 76"/>
              <p:cNvSpPr>
                <a:spLocks noChangeArrowheads="1"/>
              </p:cNvSpPr>
              <p:nvPr/>
            </p:nvSpPr>
            <p:spPr bwMode="auto">
              <a:xfrm>
                <a:off x="1814" y="2291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389" name="AutoShape 77"/>
              <p:cNvSpPr>
                <a:spLocks noChangeArrowheads="1"/>
              </p:cNvSpPr>
              <p:nvPr/>
            </p:nvSpPr>
            <p:spPr bwMode="auto">
              <a:xfrm>
                <a:off x="1670" y="2189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</p:grpSp>
        <p:sp>
          <p:nvSpPr>
            <p:cNvPr id="13390" name="AutoShape 78"/>
            <p:cNvSpPr>
              <a:spLocks noChangeArrowheads="1"/>
            </p:cNvSpPr>
            <p:nvPr/>
          </p:nvSpPr>
          <p:spPr bwMode="auto">
            <a:xfrm>
              <a:off x="345" y="224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1" name="Oval 79"/>
            <p:cNvSpPr>
              <a:spLocks noChangeArrowheads="1"/>
            </p:cNvSpPr>
            <p:nvPr/>
          </p:nvSpPr>
          <p:spPr bwMode="auto">
            <a:xfrm>
              <a:off x="1036" y="224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392" name="Line 80"/>
            <p:cNvSpPr>
              <a:spLocks noChangeShapeType="1"/>
            </p:cNvSpPr>
            <p:nvPr/>
          </p:nvSpPr>
          <p:spPr bwMode="auto">
            <a:xfrm>
              <a:off x="1267" y="2304"/>
              <a:ext cx="316" cy="0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393" name="Picture 81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2131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394" name="Group 82"/>
          <p:cNvGrpSpPr>
            <a:grpSpLocks/>
          </p:cNvGrpSpPr>
          <p:nvPr/>
        </p:nvGrpSpPr>
        <p:grpSpPr bwMode="auto">
          <a:xfrm>
            <a:off x="2020800" y="4562400"/>
            <a:ext cx="2528640" cy="496853"/>
            <a:chOff x="345" y="3168"/>
            <a:chExt cx="1756" cy="345"/>
          </a:xfrm>
        </p:grpSpPr>
        <p:sp>
          <p:nvSpPr>
            <p:cNvPr id="13395" name="Text Box 83"/>
            <p:cNvSpPr txBox="1">
              <a:spLocks noChangeArrowheads="1"/>
            </p:cNvSpPr>
            <p:nvPr/>
          </p:nvSpPr>
          <p:spPr bwMode="auto">
            <a:xfrm>
              <a:off x="812" y="3232"/>
              <a:ext cx="183" cy="23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90000" tIns="60876" rIns="90000" bIns="45000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+</a:t>
              </a:r>
            </a:p>
          </p:txBody>
        </p:sp>
        <p:grpSp>
          <p:nvGrpSpPr>
            <p:cNvPr id="13396" name="Group 84"/>
            <p:cNvGrpSpPr>
              <a:grpSpLocks/>
            </p:cNvGrpSpPr>
            <p:nvPr/>
          </p:nvGrpSpPr>
          <p:grpSpPr bwMode="auto">
            <a:xfrm>
              <a:off x="1670" y="3226"/>
              <a:ext cx="431" cy="287"/>
              <a:chOff x="1670" y="3226"/>
              <a:chExt cx="431" cy="287"/>
            </a:xfrm>
          </p:grpSpPr>
          <p:sp>
            <p:nvSpPr>
              <p:cNvPr id="13397" name="Oval 85"/>
              <p:cNvSpPr>
                <a:spLocks noChangeArrowheads="1"/>
              </p:cNvSpPr>
              <p:nvPr/>
            </p:nvSpPr>
            <p:spPr bwMode="auto">
              <a:xfrm>
                <a:off x="1958" y="332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398" name="AutoShape 86"/>
              <p:cNvSpPr>
                <a:spLocks noChangeArrowheads="1"/>
              </p:cNvSpPr>
              <p:nvPr/>
            </p:nvSpPr>
            <p:spPr bwMode="auto">
              <a:xfrm>
                <a:off x="1670" y="322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          c</a:t>
                </a:r>
              </a:p>
            </p:txBody>
          </p:sp>
        </p:grpSp>
        <p:sp>
          <p:nvSpPr>
            <p:cNvPr id="13399" name="AutoShape 87"/>
            <p:cNvSpPr>
              <a:spLocks noChangeArrowheads="1"/>
            </p:cNvSpPr>
            <p:nvPr/>
          </p:nvSpPr>
          <p:spPr bwMode="auto">
            <a:xfrm>
              <a:off x="345" y="3279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           c</a:t>
              </a:r>
            </a:p>
          </p:txBody>
        </p:sp>
        <p:sp>
          <p:nvSpPr>
            <p:cNvPr id="13400" name="Oval 88"/>
            <p:cNvSpPr>
              <a:spLocks noChangeArrowheads="1"/>
            </p:cNvSpPr>
            <p:nvPr/>
          </p:nvSpPr>
          <p:spPr bwMode="auto">
            <a:xfrm>
              <a:off x="1036" y="3250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01" name="Line 89"/>
            <p:cNvSpPr>
              <a:spLocks noChangeShapeType="1"/>
            </p:cNvSpPr>
            <p:nvPr/>
          </p:nvSpPr>
          <p:spPr bwMode="auto">
            <a:xfrm>
              <a:off x="1267" y="3336"/>
              <a:ext cx="316" cy="4"/>
            </a:xfrm>
            <a:prstGeom prst="line">
              <a:avLst/>
            </a:prstGeom>
            <a:noFill/>
            <a:ln w="18360" cap="flat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3402" name="Picture 90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7" y="3168"/>
              <a:ext cx="357" cy="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</p:grpSp>
      <p:grpSp>
        <p:nvGrpSpPr>
          <p:cNvPr id="13403" name="Group 91"/>
          <p:cNvGrpSpPr>
            <a:grpSpLocks/>
          </p:cNvGrpSpPr>
          <p:nvPr/>
        </p:nvGrpSpPr>
        <p:grpSpPr bwMode="auto">
          <a:xfrm>
            <a:off x="5666881" y="2530347"/>
            <a:ext cx="4436640" cy="3151051"/>
            <a:chOff x="2877" y="1757"/>
            <a:chExt cx="3081" cy="2188"/>
          </a:xfrm>
        </p:grpSpPr>
        <p:sp>
          <p:nvSpPr>
            <p:cNvPr id="13404" name="Oval 92"/>
            <p:cNvSpPr>
              <a:spLocks noChangeArrowheads="1"/>
            </p:cNvSpPr>
            <p:nvPr/>
          </p:nvSpPr>
          <p:spPr bwMode="auto">
            <a:xfrm>
              <a:off x="5296" y="3788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05" name="AutoShape 93"/>
            <p:cNvSpPr>
              <a:spLocks noChangeArrowheads="1"/>
            </p:cNvSpPr>
            <p:nvPr/>
          </p:nvSpPr>
          <p:spPr bwMode="auto">
            <a:xfrm>
              <a:off x="5296" y="3686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06" name="Group 94"/>
            <p:cNvGrpSpPr>
              <a:grpSpLocks/>
            </p:cNvGrpSpPr>
            <p:nvPr/>
          </p:nvGrpSpPr>
          <p:grpSpPr bwMode="auto">
            <a:xfrm>
              <a:off x="4720" y="2765"/>
              <a:ext cx="431" cy="258"/>
              <a:chOff x="4720" y="2765"/>
              <a:chExt cx="431" cy="258"/>
            </a:xfrm>
          </p:grpSpPr>
          <p:sp>
            <p:nvSpPr>
              <p:cNvPr id="13407" name="Oval 95"/>
              <p:cNvSpPr>
                <a:spLocks noChangeArrowheads="1"/>
              </p:cNvSpPr>
              <p:nvPr/>
            </p:nvSpPr>
            <p:spPr bwMode="auto">
              <a:xfrm>
                <a:off x="4720" y="2866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08" name="AutoShape 96"/>
              <p:cNvSpPr>
                <a:spLocks noChangeArrowheads="1"/>
              </p:cNvSpPr>
              <p:nvPr/>
            </p:nvSpPr>
            <p:spPr bwMode="auto">
              <a:xfrm>
                <a:off x="4720" y="276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09" name="Group 97"/>
            <p:cNvGrpSpPr>
              <a:grpSpLocks/>
            </p:cNvGrpSpPr>
            <p:nvPr/>
          </p:nvGrpSpPr>
          <p:grpSpPr bwMode="auto">
            <a:xfrm>
              <a:off x="4749" y="3341"/>
              <a:ext cx="431" cy="287"/>
              <a:chOff x="4749" y="3341"/>
              <a:chExt cx="431" cy="287"/>
            </a:xfrm>
          </p:grpSpPr>
          <p:sp>
            <p:nvSpPr>
              <p:cNvPr id="13410" name="Oval 98"/>
              <p:cNvSpPr>
                <a:spLocks noChangeArrowheads="1"/>
              </p:cNvSpPr>
              <p:nvPr/>
            </p:nvSpPr>
            <p:spPr bwMode="auto">
              <a:xfrm>
                <a:off x="5037" y="3442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1" name="AutoShape 99"/>
              <p:cNvSpPr>
                <a:spLocks noChangeArrowheads="1"/>
              </p:cNvSpPr>
              <p:nvPr/>
            </p:nvSpPr>
            <p:spPr bwMode="auto">
              <a:xfrm>
                <a:off x="4749" y="3341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2" name="Group 100"/>
            <p:cNvGrpSpPr>
              <a:grpSpLocks/>
            </p:cNvGrpSpPr>
            <p:nvPr/>
          </p:nvGrpSpPr>
          <p:grpSpPr bwMode="auto">
            <a:xfrm>
              <a:off x="4518" y="2405"/>
              <a:ext cx="431" cy="287"/>
              <a:chOff x="4518" y="2405"/>
              <a:chExt cx="431" cy="287"/>
            </a:xfrm>
          </p:grpSpPr>
          <p:sp>
            <p:nvSpPr>
              <p:cNvPr id="13413" name="Oval 101"/>
              <p:cNvSpPr>
                <a:spLocks noChangeArrowheads="1"/>
              </p:cNvSpPr>
              <p:nvPr/>
            </p:nvSpPr>
            <p:spPr bwMode="auto">
              <a:xfrm>
                <a:off x="4806" y="2507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4" name="Oval 102"/>
              <p:cNvSpPr>
                <a:spLocks noChangeArrowheads="1"/>
              </p:cNvSpPr>
              <p:nvPr/>
            </p:nvSpPr>
            <p:spPr bwMode="auto">
              <a:xfrm>
                <a:off x="4662" y="250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15" name="AutoShape 103"/>
              <p:cNvSpPr>
                <a:spLocks noChangeArrowheads="1"/>
              </p:cNvSpPr>
              <p:nvPr/>
            </p:nvSpPr>
            <p:spPr bwMode="auto">
              <a:xfrm>
                <a:off x="4518" y="240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16" name="Group 104"/>
            <p:cNvGrpSpPr>
              <a:grpSpLocks/>
            </p:cNvGrpSpPr>
            <p:nvPr/>
          </p:nvGrpSpPr>
          <p:grpSpPr bwMode="auto">
            <a:xfrm>
              <a:off x="3741" y="2304"/>
              <a:ext cx="431" cy="287"/>
              <a:chOff x="3741" y="2304"/>
              <a:chExt cx="431" cy="287"/>
            </a:xfrm>
          </p:grpSpPr>
          <p:sp>
            <p:nvSpPr>
              <p:cNvPr id="13417" name="Oval 105"/>
              <p:cNvSpPr>
                <a:spLocks noChangeArrowheads="1"/>
              </p:cNvSpPr>
              <p:nvPr/>
            </p:nvSpPr>
            <p:spPr bwMode="auto">
              <a:xfrm>
                <a:off x="4029" y="2405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18" name="Oval 106"/>
              <p:cNvSpPr>
                <a:spLocks noChangeArrowheads="1"/>
              </p:cNvSpPr>
              <p:nvPr/>
            </p:nvSpPr>
            <p:spPr bwMode="auto">
              <a:xfrm>
                <a:off x="3741" y="2405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19" name="AutoShape 107"/>
              <p:cNvSpPr>
                <a:spLocks noChangeArrowheads="1"/>
              </p:cNvSpPr>
              <p:nvPr/>
            </p:nvSpPr>
            <p:spPr bwMode="auto">
              <a:xfrm>
                <a:off x="3741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0" name="Group 108"/>
            <p:cNvGrpSpPr>
              <a:grpSpLocks/>
            </p:cNvGrpSpPr>
            <p:nvPr/>
          </p:nvGrpSpPr>
          <p:grpSpPr bwMode="auto">
            <a:xfrm>
              <a:off x="3626" y="3686"/>
              <a:ext cx="431" cy="258"/>
              <a:chOff x="3626" y="3686"/>
              <a:chExt cx="431" cy="258"/>
            </a:xfrm>
          </p:grpSpPr>
          <p:sp>
            <p:nvSpPr>
              <p:cNvPr id="13421" name="Oval 109"/>
              <p:cNvSpPr>
                <a:spLocks noChangeArrowheads="1"/>
              </p:cNvSpPr>
              <p:nvPr/>
            </p:nvSpPr>
            <p:spPr bwMode="auto">
              <a:xfrm>
                <a:off x="3626" y="378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22" name="Oval 110"/>
              <p:cNvSpPr>
                <a:spLocks noChangeArrowheads="1"/>
              </p:cNvSpPr>
              <p:nvPr/>
            </p:nvSpPr>
            <p:spPr bwMode="auto">
              <a:xfrm>
                <a:off x="3770" y="378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3" name="AutoShape 111"/>
              <p:cNvSpPr>
                <a:spLocks noChangeArrowheads="1"/>
              </p:cNvSpPr>
              <p:nvPr/>
            </p:nvSpPr>
            <p:spPr bwMode="auto">
              <a:xfrm>
                <a:off x="3626" y="3686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4" name="Group 112"/>
            <p:cNvGrpSpPr>
              <a:grpSpLocks/>
            </p:cNvGrpSpPr>
            <p:nvPr/>
          </p:nvGrpSpPr>
          <p:grpSpPr bwMode="auto">
            <a:xfrm>
              <a:off x="3194" y="1987"/>
              <a:ext cx="431" cy="287"/>
              <a:chOff x="3194" y="1987"/>
              <a:chExt cx="431" cy="287"/>
            </a:xfrm>
          </p:grpSpPr>
          <p:sp>
            <p:nvSpPr>
              <p:cNvPr id="13425" name="Oval 113"/>
              <p:cNvSpPr>
                <a:spLocks noChangeArrowheads="1"/>
              </p:cNvSpPr>
              <p:nvPr/>
            </p:nvSpPr>
            <p:spPr bwMode="auto">
              <a:xfrm>
                <a:off x="3482" y="2089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26" name="Oval 114"/>
              <p:cNvSpPr>
                <a:spLocks noChangeArrowheads="1"/>
              </p:cNvSpPr>
              <p:nvPr/>
            </p:nvSpPr>
            <p:spPr bwMode="auto">
              <a:xfrm>
                <a:off x="3338" y="2089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27" name="AutoShape 115"/>
              <p:cNvSpPr>
                <a:spLocks noChangeArrowheads="1"/>
              </p:cNvSpPr>
              <p:nvPr/>
            </p:nvSpPr>
            <p:spPr bwMode="auto">
              <a:xfrm>
                <a:off x="3194" y="198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28" name="Group 116"/>
            <p:cNvGrpSpPr>
              <a:grpSpLocks/>
            </p:cNvGrpSpPr>
            <p:nvPr/>
          </p:nvGrpSpPr>
          <p:grpSpPr bwMode="auto">
            <a:xfrm>
              <a:off x="5325" y="1757"/>
              <a:ext cx="431" cy="287"/>
              <a:chOff x="5325" y="1757"/>
              <a:chExt cx="431" cy="287"/>
            </a:xfrm>
          </p:grpSpPr>
          <p:sp>
            <p:nvSpPr>
              <p:cNvPr id="13429" name="Oval 117"/>
              <p:cNvSpPr>
                <a:spLocks noChangeArrowheads="1"/>
              </p:cNvSpPr>
              <p:nvPr/>
            </p:nvSpPr>
            <p:spPr bwMode="auto">
              <a:xfrm>
                <a:off x="5613" y="1858"/>
                <a:ext cx="143" cy="185"/>
              </a:xfrm>
              <a:prstGeom prst="ellipse">
                <a:avLst/>
              </a:prstGeom>
              <a:solidFill>
                <a:srgbClr val="D9D9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</a:t>
                </a:r>
              </a:p>
            </p:txBody>
          </p:sp>
          <p:sp>
            <p:nvSpPr>
              <p:cNvPr id="13430" name="Oval 118"/>
              <p:cNvSpPr>
                <a:spLocks noChangeArrowheads="1"/>
              </p:cNvSpPr>
              <p:nvPr/>
            </p:nvSpPr>
            <p:spPr bwMode="auto">
              <a:xfrm>
                <a:off x="5325" y="1858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1" name="Oval 119"/>
              <p:cNvSpPr>
                <a:spLocks noChangeArrowheads="1"/>
              </p:cNvSpPr>
              <p:nvPr/>
            </p:nvSpPr>
            <p:spPr bwMode="auto">
              <a:xfrm>
                <a:off x="5469" y="1858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2" name="AutoShape 120"/>
              <p:cNvSpPr>
                <a:spLocks noChangeArrowheads="1"/>
              </p:cNvSpPr>
              <p:nvPr/>
            </p:nvSpPr>
            <p:spPr bwMode="auto">
              <a:xfrm>
                <a:off x="5325" y="1757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grpSp>
          <p:nvGrpSpPr>
            <p:cNvPr id="13433" name="Group 121"/>
            <p:cNvGrpSpPr>
              <a:grpSpLocks/>
            </p:cNvGrpSpPr>
            <p:nvPr/>
          </p:nvGrpSpPr>
          <p:grpSpPr bwMode="auto">
            <a:xfrm>
              <a:off x="2992" y="3225"/>
              <a:ext cx="431" cy="258"/>
              <a:chOff x="2992" y="3225"/>
              <a:chExt cx="431" cy="258"/>
            </a:xfrm>
          </p:grpSpPr>
          <p:sp>
            <p:nvSpPr>
              <p:cNvPr id="13434" name="Oval 122"/>
              <p:cNvSpPr>
                <a:spLocks noChangeArrowheads="1"/>
              </p:cNvSpPr>
              <p:nvPr/>
            </p:nvSpPr>
            <p:spPr bwMode="auto">
              <a:xfrm>
                <a:off x="2992" y="3327"/>
                <a:ext cx="143" cy="157"/>
              </a:xfrm>
              <a:prstGeom prst="ellipse">
                <a:avLst/>
              </a:prstGeom>
              <a:solidFill>
                <a:srgbClr val="FFB2B2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</a:t>
                </a:r>
              </a:p>
            </p:txBody>
          </p:sp>
          <p:sp>
            <p:nvSpPr>
              <p:cNvPr id="13435" name="Oval 123"/>
              <p:cNvSpPr>
                <a:spLocks noChangeArrowheads="1"/>
              </p:cNvSpPr>
              <p:nvPr/>
            </p:nvSpPr>
            <p:spPr bwMode="auto">
              <a:xfrm>
                <a:off x="3136" y="3327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36" name="AutoShape 124"/>
              <p:cNvSpPr>
                <a:spLocks noChangeArrowheads="1"/>
              </p:cNvSpPr>
              <p:nvPr/>
            </p:nvSpPr>
            <p:spPr bwMode="auto">
              <a:xfrm>
                <a:off x="2992" y="3225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  <p:sp>
          <p:nvSpPr>
            <p:cNvPr id="13437" name="Oval 125"/>
            <p:cNvSpPr>
              <a:spLocks noChangeArrowheads="1"/>
            </p:cNvSpPr>
            <p:nvPr/>
          </p:nvSpPr>
          <p:spPr bwMode="auto">
            <a:xfrm>
              <a:off x="3222" y="2895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38" name="Oval 126"/>
            <p:cNvSpPr>
              <a:spLocks noChangeArrowheads="1"/>
            </p:cNvSpPr>
            <p:nvPr/>
          </p:nvSpPr>
          <p:spPr bwMode="auto">
            <a:xfrm>
              <a:off x="3482" y="3456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39" name="Oval 127"/>
            <p:cNvSpPr>
              <a:spLocks noChangeArrowheads="1"/>
            </p:cNvSpPr>
            <p:nvPr/>
          </p:nvSpPr>
          <p:spPr bwMode="auto">
            <a:xfrm>
              <a:off x="2877" y="2665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0" name="Oval 128"/>
            <p:cNvSpPr>
              <a:spLocks noChangeArrowheads="1"/>
            </p:cNvSpPr>
            <p:nvPr/>
          </p:nvSpPr>
          <p:spPr bwMode="auto">
            <a:xfrm>
              <a:off x="4086" y="1987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1" name="Oval 129"/>
            <p:cNvSpPr>
              <a:spLocks noChangeArrowheads="1"/>
            </p:cNvSpPr>
            <p:nvPr/>
          </p:nvSpPr>
          <p:spPr bwMode="auto">
            <a:xfrm>
              <a:off x="4230" y="365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2" name="Oval 130"/>
            <p:cNvSpPr>
              <a:spLocks noChangeArrowheads="1"/>
            </p:cNvSpPr>
            <p:nvPr/>
          </p:nvSpPr>
          <p:spPr bwMode="auto">
            <a:xfrm>
              <a:off x="4893" y="1872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3" name="Oval 131"/>
            <p:cNvSpPr>
              <a:spLocks noChangeArrowheads="1"/>
            </p:cNvSpPr>
            <p:nvPr/>
          </p:nvSpPr>
          <p:spPr bwMode="auto">
            <a:xfrm>
              <a:off x="4029" y="2809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4" name="Oval 132"/>
            <p:cNvSpPr>
              <a:spLocks noChangeArrowheads="1"/>
            </p:cNvSpPr>
            <p:nvPr/>
          </p:nvSpPr>
          <p:spPr bwMode="auto">
            <a:xfrm>
              <a:off x="561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5" name="Oval 133"/>
            <p:cNvSpPr>
              <a:spLocks noChangeArrowheads="1"/>
            </p:cNvSpPr>
            <p:nvPr/>
          </p:nvSpPr>
          <p:spPr bwMode="auto">
            <a:xfrm>
              <a:off x="4691" y="3730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6" name="Oval 134"/>
            <p:cNvSpPr>
              <a:spLocks noChangeArrowheads="1"/>
            </p:cNvSpPr>
            <p:nvPr/>
          </p:nvSpPr>
          <p:spPr bwMode="auto">
            <a:xfrm>
              <a:off x="4461" y="3197"/>
              <a:ext cx="143" cy="185"/>
            </a:xfrm>
            <a:prstGeom prst="ellipse">
              <a:avLst/>
            </a:prstGeom>
            <a:solidFill>
              <a:srgbClr val="D9D9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</a:t>
              </a:r>
            </a:p>
          </p:txBody>
        </p:sp>
        <p:sp>
          <p:nvSpPr>
            <p:cNvPr id="13447" name="Oval 135"/>
            <p:cNvSpPr>
              <a:spLocks noChangeArrowheads="1"/>
            </p:cNvSpPr>
            <p:nvPr/>
          </p:nvSpPr>
          <p:spPr bwMode="auto">
            <a:xfrm>
              <a:off x="4173" y="3341"/>
              <a:ext cx="143" cy="157"/>
            </a:xfrm>
            <a:prstGeom prst="ellipse">
              <a:avLst/>
            </a:prstGeom>
            <a:solidFill>
              <a:srgbClr val="FFB2B2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13448" name="Oval 136"/>
            <p:cNvSpPr>
              <a:spLocks noChangeArrowheads="1"/>
            </p:cNvSpPr>
            <p:nvPr/>
          </p:nvSpPr>
          <p:spPr bwMode="auto">
            <a:xfrm>
              <a:off x="5411" y="2434"/>
              <a:ext cx="143" cy="99"/>
            </a:xfrm>
            <a:prstGeom prst="ellipse">
              <a:avLst/>
            </a:prstGeom>
            <a:solidFill>
              <a:srgbClr val="CADEA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5584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B</a:t>
              </a:r>
            </a:p>
          </p:txBody>
        </p:sp>
        <p:sp>
          <p:nvSpPr>
            <p:cNvPr id="13449" name="AutoShape 137"/>
            <p:cNvSpPr>
              <a:spLocks noChangeArrowheads="1"/>
            </p:cNvSpPr>
            <p:nvPr/>
          </p:nvSpPr>
          <p:spPr bwMode="auto">
            <a:xfrm>
              <a:off x="5526" y="2851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sp>
          <p:nvSpPr>
            <p:cNvPr id="13450" name="AutoShape 138"/>
            <p:cNvSpPr>
              <a:spLocks noChangeArrowheads="1"/>
            </p:cNvSpPr>
            <p:nvPr/>
          </p:nvSpPr>
          <p:spPr bwMode="auto">
            <a:xfrm>
              <a:off x="3626" y="3037"/>
              <a:ext cx="431" cy="101"/>
            </a:xfrm>
            <a:prstGeom prst="roundRect">
              <a:avLst>
                <a:gd name="adj" fmla="val 36736"/>
              </a:avLst>
            </a:prstGeom>
            <a:solidFill>
              <a:srgbClr val="CCFFFF"/>
            </a:solidFill>
            <a:ln w="9525" cap="flat">
              <a:solidFill>
                <a:srgbClr val="80808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lIns="90000" tIns="54702" rIns="90000" bIns="4500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a    b    c</a:t>
              </a:r>
            </a:p>
          </p:txBody>
        </p:sp>
        <p:grpSp>
          <p:nvGrpSpPr>
            <p:cNvPr id="13451" name="Group 139"/>
            <p:cNvGrpSpPr>
              <a:grpSpLocks/>
            </p:cNvGrpSpPr>
            <p:nvPr/>
          </p:nvGrpSpPr>
          <p:grpSpPr bwMode="auto">
            <a:xfrm>
              <a:off x="2877" y="2304"/>
              <a:ext cx="431" cy="201"/>
              <a:chOff x="2877" y="2304"/>
              <a:chExt cx="431" cy="201"/>
            </a:xfrm>
          </p:grpSpPr>
          <p:sp>
            <p:nvSpPr>
              <p:cNvPr id="13452" name="Oval 140"/>
              <p:cNvSpPr>
                <a:spLocks noChangeArrowheads="1"/>
              </p:cNvSpPr>
              <p:nvPr/>
            </p:nvSpPr>
            <p:spPr bwMode="auto">
              <a:xfrm>
                <a:off x="3021" y="2405"/>
                <a:ext cx="143" cy="99"/>
              </a:xfrm>
              <a:prstGeom prst="ellipse">
                <a:avLst/>
              </a:prstGeom>
              <a:solidFill>
                <a:srgbClr val="CADEA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5584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</a:t>
                </a:r>
              </a:p>
            </p:txBody>
          </p:sp>
          <p:sp>
            <p:nvSpPr>
              <p:cNvPr id="13453" name="AutoShape 141"/>
              <p:cNvSpPr>
                <a:spLocks noChangeArrowheads="1"/>
              </p:cNvSpPr>
              <p:nvPr/>
            </p:nvSpPr>
            <p:spPr bwMode="auto">
              <a:xfrm>
                <a:off x="2877" y="2304"/>
                <a:ext cx="431" cy="101"/>
              </a:xfrm>
              <a:prstGeom prst="roundRect">
                <a:avLst>
                  <a:gd name="adj" fmla="val 36736"/>
                </a:avLst>
              </a:prstGeom>
              <a:solidFill>
                <a:srgbClr val="CCFFFF"/>
              </a:solidFill>
              <a:ln w="9525" cap="flat">
                <a:solidFill>
                  <a:srgbClr val="80808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lIns="90000" tIns="54702" rIns="90000" bIns="4500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    b    c</a:t>
                </a: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(</a:t>
            </a:r>
            <a:r>
              <a:rPr lang="en-US" dirty="0" err="1"/>
              <a:t>NFsim</a:t>
            </a:r>
            <a:r>
              <a:rPr lang="en-US" dirty="0"/>
              <a:t>)</a:t>
            </a:r>
          </a:p>
        </p:txBody>
      </p:sp>
      <p:sp>
        <p:nvSpPr>
          <p:cNvPr id="145" name="Text Box 19"/>
          <p:cNvSpPr txBox="1">
            <a:spLocks noChangeArrowheads="1"/>
          </p:cNvSpPr>
          <p:nvPr/>
        </p:nvSpPr>
        <p:spPr bwMode="auto">
          <a:xfrm>
            <a:off x="5998081" y="1148082"/>
            <a:ext cx="2777760" cy="381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000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5558" tIns="59139" rIns="85558" bIns="44738"/>
          <a:lstStyle>
            <a:lvl1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723900" algn="l"/>
                <a:tab pos="1447800" algn="l"/>
              </a:tabLst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t>event generation</a:t>
            </a:r>
          </a:p>
        </p:txBody>
      </p:sp>
    </p:spTree>
    <p:extLst>
      <p:ext uri="{BB962C8B-B14F-4D97-AF65-F5344CB8AC3E}">
        <p14:creationId xmlns:p14="http://schemas.microsoft.com/office/powerpoint/2010/main" val="260985497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56" dirty="0" err="1"/>
              <a:t>FcεRI</a:t>
            </a:r>
            <a:r>
              <a:rPr lang="en-US" sz="3556" dirty="0"/>
              <a:t> signaling models</a:t>
            </a:r>
            <a:endParaRPr lang="en-US" b="1" dirty="0"/>
          </a:p>
        </p:txBody>
      </p:sp>
      <p:pic>
        <p:nvPicPr>
          <p:cNvPr id="8" name="Picture 7" descr="NFsim_performance_IgEmodel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026" y="1116540"/>
            <a:ext cx="8580397" cy="3912660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224294" y="5029200"/>
            <a:ext cx="1828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09641" y="5105400"/>
            <a:ext cx="2255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Increasing complexity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598729" y="6326866"/>
            <a:ext cx="598848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0" lvl="1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MW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Sneddon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JRF, and T. 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Emonet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 (2011) </a:t>
            </a:r>
            <a:r>
              <a:rPr kumimoji="0" lang="en-US" sz="16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Nat. Methods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8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177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727199" y="4760177"/>
            <a:ext cx="4572000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small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NFsim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can simulate models of greatly increased complexity with manageable increase in cost.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3796" y="1665844"/>
            <a:ext cx="4327521" cy="278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55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examples of network-free applications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6129130"/>
            <a:ext cx="233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Chylek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(2014) 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422895"/>
            <a:ext cx="3302000" cy="3556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" y="2053563"/>
            <a:ext cx="2915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Phosphoproteome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dynamics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16581" y="2053563"/>
            <a:ext cx="3599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Multivalent aggregation in signaling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37729" y="2053563"/>
            <a:ext cx="2327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Holoenzyme dynamics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59085" y="6129130"/>
            <a:ext cx="2136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Nag et al. (2009)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Biophys</a:t>
            </a: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J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430" y="2355613"/>
            <a:ext cx="3118262" cy="18302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85" y="4037508"/>
            <a:ext cx="3149801" cy="194138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7729" y="2657279"/>
            <a:ext cx="3450854" cy="11082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09887" y="4185897"/>
            <a:ext cx="3578696" cy="129630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637729" y="6129129"/>
            <a:ext cx="24845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Kaya, Grundy et al., in progress.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2615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30200"/>
            <a:ext cx="8229600" cy="990600"/>
          </a:xfrm>
        </p:spPr>
        <p:txBody>
          <a:bodyPr>
            <a:normAutofit/>
          </a:bodyPr>
          <a:lstStyle/>
          <a:p>
            <a:r>
              <a:rPr lang="en-US" sz="3600" dirty="0" err="1"/>
              <a:t>BioNetGen</a:t>
            </a:r>
            <a:r>
              <a:rPr lang="en-US" sz="3600" dirty="0"/>
              <a:t> and associated modeling tools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583" y="1138863"/>
            <a:ext cx="9144000" cy="51528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61424" y="6445406"/>
            <a:ext cx="6713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Harris, Hogg, et al. (2016) 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Bioinformatics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32 (21): 3366-3368.</a:t>
            </a:r>
          </a:p>
        </p:txBody>
      </p:sp>
    </p:spTree>
    <p:extLst>
      <p:ext uri="{BB962C8B-B14F-4D97-AF65-F5344CB8AC3E}">
        <p14:creationId xmlns:p14="http://schemas.microsoft.com/office/powerpoint/2010/main" val="1432619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RBM?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394586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i="1" dirty="0"/>
              <a:t>Concise and precise</a:t>
            </a:r>
            <a:r>
              <a:rPr lang="en-US" dirty="0"/>
              <a:t> representation of biochemical knowledge</a:t>
            </a:r>
          </a:p>
          <a:p>
            <a:pPr lvl="1"/>
            <a:r>
              <a:rPr lang="en-US" dirty="0"/>
              <a:t>rules are simple (less context) when interactions are modular</a:t>
            </a:r>
          </a:p>
          <a:p>
            <a:r>
              <a:rPr lang="en-US" i="1" dirty="0"/>
              <a:t>Flexible</a:t>
            </a:r>
            <a:r>
              <a:rPr lang="en-US" dirty="0"/>
              <a:t> with respect to simulation method</a:t>
            </a:r>
          </a:p>
          <a:p>
            <a:pPr lvl="1"/>
            <a:r>
              <a:rPr lang="en-US" dirty="0"/>
              <a:t>Deterministic / stochastic</a:t>
            </a:r>
          </a:p>
          <a:p>
            <a:pPr lvl="1"/>
            <a:r>
              <a:rPr lang="en-US" dirty="0"/>
              <a:t>Well-mixed / compartmental / spatial</a:t>
            </a:r>
          </a:p>
          <a:p>
            <a:r>
              <a:rPr lang="en-US" dirty="0"/>
              <a:t>Structures and rules are </a:t>
            </a:r>
            <a:r>
              <a:rPr lang="en-US" i="1" dirty="0"/>
              <a:t>reusable</a:t>
            </a:r>
            <a:endParaRPr lang="en-US" dirty="0"/>
          </a:p>
          <a:p>
            <a:pPr lvl="1"/>
            <a:r>
              <a:rPr lang="en-US" dirty="0"/>
              <a:t>Rule libraries</a:t>
            </a:r>
          </a:p>
          <a:p>
            <a:r>
              <a:rPr lang="en-US" dirty="0"/>
              <a:t>Compact visual representation</a:t>
            </a:r>
          </a:p>
          <a:p>
            <a:pPr lvl="1"/>
            <a:r>
              <a:rPr lang="en-US" dirty="0"/>
              <a:t>Contact map and beyond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848" y="3679978"/>
            <a:ext cx="2095500" cy="266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87619" y="6310693"/>
            <a:ext cx="14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Contact map</a:t>
            </a:r>
          </a:p>
        </p:txBody>
      </p:sp>
    </p:spTree>
    <p:extLst>
      <p:ext uri="{BB962C8B-B14F-4D97-AF65-F5344CB8AC3E}">
        <p14:creationId xmlns:p14="http://schemas.microsoft.com/office/powerpoint/2010/main" val="1537883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C5C27-0FB4-C147-8734-5D016A525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Reaction network models (RNM) are built from individual reactions.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970FB7-1D9A-1540-A225-82A6DE334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4C979C-6C8F-A74E-A6A9-03E7D54D9A4A}"/>
              </a:ext>
            </a:extLst>
          </p:cNvPr>
          <p:cNvSpPr txBox="1"/>
          <p:nvPr/>
        </p:nvSpPr>
        <p:spPr>
          <a:xfrm>
            <a:off x="838200" y="1690688"/>
            <a:ext cx="5552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basic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24F0014-5387-F74F-B849-9F08862D62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DD4DD8-666B-3F47-920D-8563C6DBD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/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and three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,</a:t>
                </a:r>
                <a:r>
                  <a:rPr lang="en-US" sz="2400" b="1" dirty="0"/>
                  <a:t> </a:t>
                </a:r>
                <a:r>
                  <a:rPr lang="en-US" sz="2400" dirty="0"/>
                  <a:t>and</a:t>
                </a:r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, which represents the number of recovered individuals.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FBB712D-D2D9-0B48-B1BC-D315E5DCD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392167"/>
                <a:ext cx="10773719" cy="461665"/>
              </a:xfrm>
              <a:prstGeom prst="rect">
                <a:avLst/>
              </a:prstGeom>
              <a:blipFill>
                <a:blip r:embed="rId4"/>
                <a:stretch>
                  <a:fillRect l="-824" t="-5405" r="-589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/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A complete RNM consists of a set of </a:t>
                </a:r>
                <a:r>
                  <a:rPr lang="en-US" sz="2400" b="1" dirty="0"/>
                  <a:t>reactions</a:t>
                </a:r>
                <a:r>
                  <a:rPr lang="en-US" sz="2400" dirty="0"/>
                  <a:t>, </a:t>
                </a:r>
                <a:r>
                  <a:rPr lang="en-US" sz="2400" b="1" dirty="0"/>
                  <a:t>species</a:t>
                </a:r>
                <a:r>
                  <a:rPr lang="en-US" sz="2400" dirty="0"/>
                  <a:t>, </a:t>
                </a:r>
                <a:r>
                  <a:rPr lang="en-US" sz="2400" b="1" dirty="0"/>
                  <a:t>rate constants</a:t>
                </a:r>
                <a:r>
                  <a:rPr lang="en-US" sz="2400" dirty="0"/>
                  <a:t>, and the </a:t>
                </a:r>
                <a:r>
                  <a:rPr lang="en-US" sz="2400" b="1" dirty="0"/>
                  <a:t>initial values </a:t>
                </a:r>
                <a:r>
                  <a:rPr lang="en-US" sz="2400" dirty="0"/>
                  <a:t>(also called </a:t>
                </a:r>
                <a:r>
                  <a:rPr lang="en-US" sz="2400" b="1" dirty="0"/>
                  <a:t>initial concentrations</a:t>
                </a:r>
                <a:r>
                  <a:rPr lang="en-US" sz="2400" dirty="0"/>
                  <a:t>) of the species, denoted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𝑿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4572DFE-9482-E64E-BF07-8F59A45863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02963"/>
                <a:ext cx="10773719" cy="830997"/>
              </a:xfrm>
              <a:prstGeom prst="rect">
                <a:avLst/>
              </a:prstGeom>
              <a:blipFill>
                <a:blip r:embed="rId5"/>
                <a:stretch>
                  <a:fillRect l="-824" t="-4545" r="-47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6BA0A5AF-BA4B-D941-B766-F2EB530C2A2F}"/>
              </a:ext>
            </a:extLst>
          </p:cNvPr>
          <p:cNvSpPr txBox="1"/>
          <p:nvPr/>
        </p:nvSpPr>
        <p:spPr>
          <a:xfrm>
            <a:off x="838199" y="3975637"/>
            <a:ext cx="107737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 RNM tracks the values of the species concentrations as a function of time, which can be written as the vector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/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𝑆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2E0A7D16-CA38-1046-B4C4-B4669A64151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697" y="4650643"/>
                <a:ext cx="1831462" cy="1066574"/>
              </a:xfrm>
              <a:prstGeom prst="rect">
                <a:avLst/>
              </a:prstGeom>
              <a:blipFill>
                <a:blip r:embed="rId6"/>
                <a:stretch>
                  <a:fillRect b="-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4407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/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 Modeling protocol</a:t>
            </a:r>
          </a:p>
        </p:txBody>
      </p:sp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2058987" y="1290936"/>
            <a:ext cx="532519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1.  Identify components and interactions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2058988" y="3076919"/>
            <a:ext cx="60071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2.  Translate into objects (molecules) and rules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2388" y="1835151"/>
            <a:ext cx="5420612" cy="123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8301802" y="4816349"/>
            <a:ext cx="2223870" cy="633149"/>
            <a:chOff x="179" y="2832"/>
            <a:chExt cx="2125" cy="605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79" y="2832"/>
              <a:ext cx="841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283" y="2832"/>
              <a:ext cx="956" cy="3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" name="Picture 10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275" y="3264"/>
              <a:ext cx="956" cy="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1" name="Picture 11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331" y="3264"/>
              <a:ext cx="973" cy="1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2" name="Rectangle 11"/>
          <p:cNvSpPr/>
          <p:nvPr/>
        </p:nvSpPr>
        <p:spPr>
          <a:xfrm>
            <a:off x="2058988" y="4852257"/>
            <a:ext cx="62428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3. Determine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concentrations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and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rate constants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058988" y="5318700"/>
            <a:ext cx="44837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4. Simulate and analyze the model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2805718" y="5965490"/>
            <a:ext cx="1375788" cy="719841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ODE’s</a:t>
            </a:r>
          </a:p>
        </p:txBody>
      </p:sp>
      <p:sp>
        <p:nvSpPr>
          <p:cNvPr id="16" name="Oval 15"/>
          <p:cNvSpPr/>
          <p:nvPr/>
        </p:nvSpPr>
        <p:spPr>
          <a:xfrm>
            <a:off x="6637211" y="5965490"/>
            <a:ext cx="1375788" cy="71984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PDE’s</a:t>
            </a:r>
          </a:p>
        </p:txBody>
      </p:sp>
      <p:sp>
        <p:nvSpPr>
          <p:cNvPr id="17" name="Oval 16"/>
          <p:cNvSpPr/>
          <p:nvPr/>
        </p:nvSpPr>
        <p:spPr>
          <a:xfrm>
            <a:off x="4569553" y="5965490"/>
            <a:ext cx="1375788" cy="719841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SSA</a:t>
            </a:r>
          </a:p>
        </p:txBody>
      </p:sp>
      <p:sp>
        <p:nvSpPr>
          <p:cNvPr id="18" name="Oval 17"/>
          <p:cNvSpPr/>
          <p:nvPr/>
        </p:nvSpPr>
        <p:spPr>
          <a:xfrm>
            <a:off x="8142310" y="5965490"/>
            <a:ext cx="1375788" cy="719841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3576" y="3546745"/>
            <a:ext cx="3561210" cy="121959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6246" y="3726711"/>
            <a:ext cx="3617330" cy="90146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710969" y="3397352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10969" y="4326457"/>
            <a:ext cx="921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73653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12" grpId="0"/>
      <p:bldP spid="14" grpId="0"/>
      <p:bldP spid="13" grpId="0" animBg="1"/>
      <p:bldP spid="16" grpId="0" animBg="1"/>
      <p:bldP spid="17" grpId="0" animBg="1"/>
      <p:bldP spid="18" grpId="0" animBg="1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11F67-B625-8645-A3ED-5090E6CC9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Ordinary differential equations (ODEs) describe the mean behavior of a reaction network.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7E198F-4572-6B48-A173-C776B5FE0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6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3225CA-B4DD-E44E-B762-5415B0FD71E2}"/>
              </a:ext>
            </a:extLst>
          </p:cNvPr>
          <p:cNvSpPr txBox="1"/>
          <p:nvPr/>
        </p:nvSpPr>
        <p:spPr>
          <a:xfrm>
            <a:off x="838200" y="1690688"/>
            <a:ext cx="5042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SIR model contains two </a:t>
            </a:r>
            <a:r>
              <a:rPr lang="en-US" sz="2400" b="1" dirty="0"/>
              <a:t>reactions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/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sty m:val="p"/>
                          </m:rP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β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400" dirty="0"/>
                  <a:t>		(r1)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97C6D-3DB6-B94E-95B2-68374DE8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9035" y="2174964"/>
                <a:ext cx="3823568" cy="514693"/>
              </a:xfrm>
              <a:prstGeom prst="rect">
                <a:avLst/>
              </a:prstGeom>
              <a:blipFill>
                <a:blip r:embed="rId2"/>
                <a:stretch>
                  <a:fillRect l="-2649" t="-4762" b="-6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/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→"/>
                        <m:vertJc m:val="bot"/>
                        <m:ctrlPr>
                          <a:rPr lang="el-GR" sz="2400" b="0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a:rPr lang="el-G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groupCh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		      (r2)</a:t>
                </a:r>
                <a:endParaRPr lang="en-US" sz="2400" b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FB04747-EBE3-C340-AFD5-856591B03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9895" y="2689657"/>
                <a:ext cx="3302708" cy="465897"/>
              </a:xfrm>
              <a:prstGeom prst="rect">
                <a:avLst/>
              </a:prstGeom>
              <a:blipFill>
                <a:blip r:embed="rId3"/>
                <a:stretch>
                  <a:fillRect l="-3065" t="-18919" b="-729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388376-413E-6B46-9F20-371D04467493}"/>
              </a:ext>
            </a:extLst>
          </p:cNvPr>
          <p:cNvSpPr txBox="1"/>
          <p:nvPr/>
        </p:nvSpPr>
        <p:spPr>
          <a:xfrm>
            <a:off x="838200" y="3158024"/>
            <a:ext cx="3970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which give rise to three ODE’s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/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C6C2519-3634-494D-958F-7CCFBC8E4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6335" y="4013229"/>
                <a:ext cx="2342436" cy="2209707"/>
              </a:xfrm>
              <a:prstGeom prst="rect">
                <a:avLst/>
              </a:prstGeom>
              <a:blipFill>
                <a:blip r:embed="rId4"/>
                <a:stretch>
                  <a:fillRect l="-2151" r="-53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78DA82E6-C1BD-C547-AF6B-6488EA9BD227}"/>
              </a:ext>
            </a:extLst>
          </p:cNvPr>
          <p:cNvSpPr txBox="1"/>
          <p:nvPr/>
        </p:nvSpPr>
        <p:spPr>
          <a:xfrm>
            <a:off x="7683897" y="3990079"/>
            <a:ext cx="3800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where the rates are given by </a:t>
            </a:r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/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β</m:t>
                      </m:r>
                      <m:r>
                        <a:rPr lang="el-G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l-G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ABF1A00-ADBD-8A41-9AD8-08B291FFE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8042" y="4570755"/>
                <a:ext cx="1631280" cy="738664"/>
              </a:xfrm>
              <a:prstGeom prst="rect">
                <a:avLst/>
              </a:prstGeom>
              <a:blipFill>
                <a:blip r:embed="rId5"/>
                <a:stretch>
                  <a:fillRect l="-1550" t="-1724" r="-3101" b="-10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604886B5-5DBD-B445-9EE4-5C32E8B822EA}"/>
              </a:ext>
            </a:extLst>
          </p:cNvPr>
          <p:cNvSpPr/>
          <p:nvPr/>
        </p:nvSpPr>
        <p:spPr>
          <a:xfrm>
            <a:off x="2303362" y="4023518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2AE728-9374-7842-AE4A-3A1C157FB245}"/>
              </a:ext>
            </a:extLst>
          </p:cNvPr>
          <p:cNvSpPr/>
          <p:nvPr/>
        </p:nvSpPr>
        <p:spPr>
          <a:xfrm>
            <a:off x="3125647" y="4023518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BD6DF-580E-A549-A118-92F9C7EDF278}"/>
              </a:ext>
            </a:extLst>
          </p:cNvPr>
          <p:cNvSpPr txBox="1"/>
          <p:nvPr/>
        </p:nvSpPr>
        <p:spPr>
          <a:xfrm>
            <a:off x="2482634" y="362074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E973F0-58D9-104E-A251-F7DA8C61FB60}"/>
              </a:ext>
            </a:extLst>
          </p:cNvPr>
          <p:cNvSpPr txBox="1"/>
          <p:nvPr/>
        </p:nvSpPr>
        <p:spPr>
          <a:xfrm>
            <a:off x="3290202" y="3620747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/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aln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m:rPr>
                                <m:sty m:val="p"/>
                              </m:rP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β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l-GR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7D4D886-817A-854C-9900-4068D6EAD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8436" y="4013228"/>
                <a:ext cx="2874954" cy="2209707"/>
              </a:xfrm>
              <a:prstGeom prst="rect">
                <a:avLst/>
              </a:prstGeom>
              <a:blipFill>
                <a:blip r:embed="rId6"/>
                <a:stretch>
                  <a:fillRect l="-1310" r="-1310" b="-3390"/>
                </a:stretch>
              </a:blipFill>
              <a:ln w="285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51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10" grpId="0"/>
      <p:bldP spid="11" grpId="0"/>
      <p:bldP spid="13" grpId="0"/>
      <p:bldP spid="14" grpId="0" animBg="1"/>
      <p:bldP spid="15" grpId="0" animBg="1"/>
      <p:bldP spid="16" grpId="0"/>
      <p:bldP spid="17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EF797-CE95-C14F-AF17-799AFCECB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ODEs for RNMs have a compact representation using the stoichiometry matrix.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4C5CEA1-FA5E-A34B-8DB6-F137C874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/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𝑑𝑆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𝑑𝐼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f>
                              <m:f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num>
                              <m:den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𝑑𝑡</m:t>
                                </m:r>
                              </m:den>
                            </m:f>
                            <m:r>
                              <m:rPr>
                                <m:aln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EE8C3A1-7E85-594E-8BC6-02478E6C37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6606" y="2083170"/>
                <a:ext cx="2342436" cy="2209707"/>
              </a:xfrm>
              <a:prstGeom prst="rect">
                <a:avLst/>
              </a:prstGeom>
              <a:blipFill>
                <a:blip r:embed="rId2"/>
                <a:stretch>
                  <a:fillRect l="-2688"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946F1D5E-6783-914D-82B0-58073DE5D294}"/>
              </a:ext>
            </a:extLst>
          </p:cNvPr>
          <p:cNvSpPr/>
          <p:nvPr/>
        </p:nvSpPr>
        <p:spPr>
          <a:xfrm>
            <a:off x="5083633" y="2093459"/>
            <a:ext cx="682906" cy="233283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829B23-454B-2746-B316-5BD74C47ADB0}"/>
              </a:ext>
            </a:extLst>
          </p:cNvPr>
          <p:cNvSpPr/>
          <p:nvPr/>
        </p:nvSpPr>
        <p:spPr>
          <a:xfrm>
            <a:off x="5905918" y="2093459"/>
            <a:ext cx="682906" cy="2332832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416FC5-C75E-D04D-8F8F-7CE1BBA8F5AF}"/>
              </a:ext>
            </a:extLst>
          </p:cNvPr>
          <p:cNvSpPr txBox="1"/>
          <p:nvPr/>
        </p:nvSpPr>
        <p:spPr>
          <a:xfrm>
            <a:off x="5262905" y="169068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r1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43316A-5A23-904D-8B36-6B44EC17CE1F}"/>
              </a:ext>
            </a:extLst>
          </p:cNvPr>
          <p:cNvSpPr txBox="1"/>
          <p:nvPr/>
        </p:nvSpPr>
        <p:spPr>
          <a:xfrm>
            <a:off x="6070473" y="1690688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r2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/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1" i="1">
                              <a:latin typeface="Cambria Math" panose="02040503050406030204" pitchFamily="18" charset="0"/>
                            </a:rPr>
                            <m:t>𝑿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0BA99B58-D411-154A-9555-A8DDA2FB28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4353" y="2770627"/>
                <a:ext cx="1365054" cy="809132"/>
              </a:xfrm>
              <a:prstGeom prst="rect">
                <a:avLst/>
              </a:prstGeom>
              <a:blipFill>
                <a:blip r:embed="rId3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B6EA231B-BDF1-DC4D-B4BC-86E1803D293C}"/>
              </a:ext>
            </a:extLst>
          </p:cNvPr>
          <p:cNvSpPr/>
          <p:nvPr/>
        </p:nvSpPr>
        <p:spPr>
          <a:xfrm>
            <a:off x="4065104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ket 13">
            <a:extLst>
              <a:ext uri="{FF2B5EF4-FFF2-40B4-BE49-F238E27FC236}">
                <a16:creationId xmlns:a16="http://schemas.microsoft.com/office/drawing/2014/main" id="{E7F4525E-141B-7E4C-B0CD-2B0416C252CD}"/>
              </a:ext>
            </a:extLst>
          </p:cNvPr>
          <p:cNvSpPr/>
          <p:nvPr/>
        </p:nvSpPr>
        <p:spPr>
          <a:xfrm rot="10800000">
            <a:off x="6735372" y="2123276"/>
            <a:ext cx="49696" cy="2199418"/>
          </a:xfrm>
          <a:prstGeom prst="leftBracket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/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F3D2569-F133-714C-AAD8-48F256512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1978" y="2710654"/>
                <a:ext cx="2890407" cy="1068947"/>
              </a:xfrm>
              <a:prstGeom prst="rect">
                <a:avLst/>
              </a:prstGeom>
              <a:blipFill>
                <a:blip r:embed="rId4"/>
                <a:stretch>
                  <a:fillRect b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/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𝐒</m:t>
                      </m:r>
                    </m:oMath>
                  </m:oMathPara>
                </a14:m>
                <a:endParaRPr lang="en-US" sz="3600" b="1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768DA9-CF98-2649-B0FF-5F3EC9EEE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9868" y="3936622"/>
                <a:ext cx="551622" cy="553998"/>
              </a:xfrm>
              <a:prstGeom prst="rect">
                <a:avLst/>
              </a:prstGeom>
              <a:blipFill>
                <a:blip r:embed="rId5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/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1" i="0" smtClean="0">
                          <a:latin typeface="Cambria Math" panose="02040503050406030204" pitchFamily="18" charset="0"/>
                        </a:rPr>
                        <m:t>𝐯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061322A-B6C9-1C42-BB71-7361EB8CE2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3326" y="3926683"/>
                <a:ext cx="551622" cy="553998"/>
              </a:xfrm>
              <a:prstGeom prst="rect">
                <a:avLst/>
              </a:prstGeom>
              <a:blipFill>
                <a:blip r:embed="rId6"/>
                <a:stretch>
                  <a:fillRect l="-20455" r="-106818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/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AF773C4-9C36-C84D-AF59-07E8F17DEF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5293" y="3890455"/>
                <a:ext cx="418704" cy="6463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F8C873F4-79B3-0541-84CF-628B4F2083FF}"/>
              </a:ext>
            </a:extLst>
          </p:cNvPr>
          <p:cNvSpPr txBox="1"/>
          <p:nvPr/>
        </p:nvSpPr>
        <p:spPr>
          <a:xfrm>
            <a:off x="7116384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Stoichiometry matrix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D4575D-8E3E-1342-9469-6960FFFFAB78}"/>
              </a:ext>
            </a:extLst>
          </p:cNvPr>
          <p:cNvSpPr txBox="1"/>
          <p:nvPr/>
        </p:nvSpPr>
        <p:spPr>
          <a:xfrm>
            <a:off x="8759002" y="4615570"/>
            <a:ext cx="1919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Reaction fluxes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4619E03-862D-9644-8CC2-C8BD0B50E3D1}"/>
              </a:ext>
            </a:extLst>
          </p:cNvPr>
          <p:cNvSpPr txBox="1"/>
          <p:nvPr/>
        </p:nvSpPr>
        <p:spPr>
          <a:xfrm>
            <a:off x="623392" y="5087832"/>
            <a:ext cx="563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elements of </a:t>
            </a:r>
            <a:r>
              <a:rPr lang="en-US" sz="2400" b="1" dirty="0"/>
              <a:t>S </a:t>
            </a:r>
            <a:r>
              <a:rPr lang="en-US" sz="2400" dirty="0"/>
              <a:t>are given by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/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sz="2400" dirty="0"/>
                  <a:t>  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product in reaction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  <a:p>
                <a:r>
                  <a:rPr lang="en-US" sz="2400" dirty="0"/>
                  <a:t>          −(# times species </a:t>
                </a:r>
                <a:r>
                  <a:rPr lang="en-US" sz="2400" dirty="0">
                    <a:latin typeface="Cambria Math" panose="02040503050406030204" pitchFamily="18" charset="0"/>
                  </a:rPr>
                  <a:t>𝑖 </a:t>
                </a:r>
                <a:r>
                  <a:rPr lang="en-US" sz="2400" dirty="0"/>
                  <a:t>appears as reactant in reaction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400" dirty="0"/>
                  <a:t>) 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8844058-E2B6-CB47-93E0-7BC69DFC8F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07" y="5631334"/>
                <a:ext cx="7256474" cy="768415"/>
              </a:xfrm>
              <a:prstGeom prst="rect">
                <a:avLst/>
              </a:prstGeom>
              <a:blipFill>
                <a:blip r:embed="rId8"/>
                <a:stretch>
                  <a:fillRect l="-1396" t="-11475" r="-1047" b="-21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851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7" grpId="0"/>
      <p:bldP spid="8" grpId="0"/>
      <p:bldP spid="10" grpId="0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9EC10-03C0-1340-9454-FF16ADB99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ODEs for most RNMs are solved numerically.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C6C53-913A-3D40-8FC2-8DE65C203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1C027-2241-6E47-B761-CA118E61B81C}"/>
              </a:ext>
            </a:extLst>
          </p:cNvPr>
          <p:cNvSpPr txBox="1"/>
          <p:nvPr/>
        </p:nvSpPr>
        <p:spPr>
          <a:xfrm>
            <a:off x="838200" y="1470386"/>
            <a:ext cx="5605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general equation for RNM dynamics is 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4F6C976-BF89-A64A-A04F-ECAF53776FDE}"/>
              </a:ext>
            </a:extLst>
          </p:cNvPr>
          <p:cNvGrpSpPr/>
          <p:nvPr/>
        </p:nvGrpSpPr>
        <p:grpSpPr>
          <a:xfrm>
            <a:off x="2793264" y="2048201"/>
            <a:ext cx="2420831" cy="809068"/>
            <a:chOff x="2793264" y="2048201"/>
            <a:chExt cx="2420831" cy="809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/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sz="24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4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d>
                              <m:d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sz="2400" b="1" dirty="0"/>
                </a:p>
              </p:txBody>
            </p:sp>
          </mc:Choice>
          <mc:Fallback xmlns=""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B074980D-DBBF-1941-8E19-7B68F5E560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93264" y="2048201"/>
                  <a:ext cx="1344214" cy="809068"/>
                </a:xfrm>
                <a:prstGeom prst="rect">
                  <a:avLst/>
                </a:prstGeom>
                <a:blipFill>
                  <a:blip r:embed="rId2"/>
                  <a:stretch>
                    <a:fillRect b="-61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/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𝐒</m:t>
                        </m:r>
                      </m:oMath>
                    </m:oMathPara>
                  </a14:m>
                  <a:endParaRPr lang="en-US" sz="3600" b="1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1246874-DBD8-9844-B187-DB3A0E041F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4045" y="2214573"/>
                  <a:ext cx="551622" cy="553998"/>
                </a:xfrm>
                <a:prstGeom prst="rect">
                  <a:avLst/>
                </a:prstGeom>
                <a:blipFill>
                  <a:blip r:embed="rId3"/>
                  <a:stretch>
                    <a:fillRect b="-444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/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b="1" i="0" smtClean="0">
                            <a:latin typeface="Cambria Math" panose="02040503050406030204" pitchFamily="18" charset="0"/>
                          </a:rPr>
                          <m:t>𝐯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F9445CC-9DFC-C74B-862F-759A2B3B84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62473" y="2190939"/>
                  <a:ext cx="551622" cy="553998"/>
                </a:xfrm>
                <a:prstGeom prst="rect">
                  <a:avLst/>
                </a:prstGeom>
                <a:blipFill>
                  <a:blip r:embed="rId4"/>
                  <a:stretch>
                    <a:fillRect l="-17778" r="-104444" b="-34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/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2870245-DB8D-EB4A-B30F-2E32AE08ED5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8529" y="2144773"/>
                  <a:ext cx="418704" cy="64633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1D46942-E792-1F48-8F60-A538A1777CD1}"/>
              </a:ext>
            </a:extLst>
          </p:cNvPr>
          <p:cNvSpPr txBox="1"/>
          <p:nvPr/>
        </p:nvSpPr>
        <p:spPr>
          <a:xfrm>
            <a:off x="838200" y="3423134"/>
            <a:ext cx="885444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These equations are in general </a:t>
            </a:r>
            <a:r>
              <a:rPr lang="en-US" sz="2400" i="1" dirty="0"/>
              <a:t>nonlinear.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They cannot be solved analytically except in special cases.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Numerical integration is required to obtain a solution.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“Stiffness” arises because reactions occur on different timescales, requiring special techniques to obtain accurate solutions efficiently.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Widely used solvers are CVODE and LSODA packages.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Accessed using </a:t>
            </a:r>
            <a:r>
              <a:rPr lang="en-US" sz="2400" dirty="0">
                <a:latin typeface="Monaco" pitchFamily="2" charset="77"/>
              </a:rPr>
              <a:t>ode</a:t>
            </a:r>
            <a:r>
              <a:rPr lang="en-US" sz="2400" dirty="0"/>
              <a:t> method in the </a:t>
            </a:r>
            <a:r>
              <a:rPr lang="en-US" sz="2400" dirty="0">
                <a:latin typeface="Monaco" pitchFamily="2" charset="77"/>
              </a:rPr>
              <a:t>simulate</a:t>
            </a:r>
            <a:r>
              <a:rPr lang="en-US" sz="2400" dirty="0"/>
              <a:t> command of BNG.</a:t>
            </a:r>
          </a:p>
        </p:txBody>
      </p:sp>
    </p:spTree>
    <p:extLst>
      <p:ext uri="{BB962C8B-B14F-4D97-AF65-F5344CB8AC3E}">
        <p14:creationId xmlns:p14="http://schemas.microsoft.com/office/powerpoint/2010/main" val="36901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5E3D3-D909-5943-8158-9CD65C98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solution of SIR model describes dynamics of infection outbreak.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8E327D-6652-014B-BAAE-E469F6B2B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2117-C16E-694E-B71A-62B7DF557822}" type="slidenum">
              <a:rPr lang="en-US" smtClean="0"/>
              <a:t>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319544-D7AC-C548-9DD4-987AEDCE9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563019"/>
            <a:ext cx="8470900" cy="2921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FC9A79-39DD-854A-B0A3-17D7B178EF54}"/>
              </a:ext>
            </a:extLst>
          </p:cNvPr>
          <p:cNvSpPr txBox="1"/>
          <p:nvPr/>
        </p:nvSpPr>
        <p:spPr>
          <a:xfrm>
            <a:off x="838200" y="1896021"/>
            <a:ext cx="10140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 course for </a:t>
            </a:r>
            <a:r>
              <a:rPr lang="en-US" sz="2400" i="1" dirty="0"/>
              <a:t>S</a:t>
            </a:r>
            <a:r>
              <a:rPr lang="en-US" sz="2400" dirty="0"/>
              <a:t>, </a:t>
            </a:r>
            <a:r>
              <a:rPr lang="en-US" sz="2400" i="1" dirty="0"/>
              <a:t>I</a:t>
            </a:r>
            <a:r>
              <a:rPr lang="en-US" sz="2400" dirty="0"/>
              <a:t>, and </a:t>
            </a:r>
            <a:r>
              <a:rPr lang="en-US" sz="2400" i="1" dirty="0"/>
              <a:t>R</a:t>
            </a:r>
            <a:r>
              <a:rPr lang="en-US" sz="2400" dirty="0"/>
              <a:t> produced by </a:t>
            </a:r>
            <a:r>
              <a:rPr lang="en-US" sz="2400" dirty="0" err="1"/>
              <a:t>BioNetGen</a:t>
            </a:r>
            <a:r>
              <a:rPr lang="en-US" sz="2400" dirty="0"/>
              <a:t> and displayed in </a:t>
            </a:r>
            <a:r>
              <a:rPr lang="en-US" sz="2400" dirty="0" err="1"/>
              <a:t>RuleBender</a:t>
            </a:r>
            <a:r>
              <a:rPr lang="en-US" sz="2400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/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−3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(0)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,999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6DA126-6FA7-244B-8D8A-30F8C3F77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560" y="5689352"/>
                <a:ext cx="7040880" cy="984052"/>
              </a:xfrm>
              <a:prstGeom prst="rect">
                <a:avLst/>
              </a:prstGeom>
              <a:blipFill>
                <a:blip r:embed="rId3"/>
                <a:stretch>
                  <a:fillRect b="-12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4611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4277</Words>
  <Application>Microsoft Macintosh PowerPoint</Application>
  <PresentationFormat>Widescreen</PresentationFormat>
  <Paragraphs>532</Paragraphs>
  <Slides>50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64" baseType="lpstr">
      <vt:lpstr>Arial</vt:lpstr>
      <vt:lpstr>Arial Rounded MT Bold</vt:lpstr>
      <vt:lpstr>Calibri</vt:lpstr>
      <vt:lpstr>Calibri Light</vt:lpstr>
      <vt:lpstr>Cambria Math</vt:lpstr>
      <vt:lpstr>Century Gothic</vt:lpstr>
      <vt:lpstr>Courier</vt:lpstr>
      <vt:lpstr>HelveticaNeue-Light</vt:lpstr>
      <vt:lpstr>Monaco</vt:lpstr>
      <vt:lpstr>Times New Roman</vt:lpstr>
      <vt:lpstr>Wingdings</vt:lpstr>
      <vt:lpstr>Office Theme</vt:lpstr>
      <vt:lpstr>Retrospect</vt:lpstr>
      <vt:lpstr>1_Office Theme</vt:lpstr>
      <vt:lpstr>BioNetGen Overview</vt:lpstr>
      <vt:lpstr>Outline of Day 1</vt:lpstr>
      <vt:lpstr>Reaction Networks Models can be used to describe a wide range of natural processes.</vt:lpstr>
      <vt:lpstr>Reaction kinetics are defined by a few simple concepts.</vt:lpstr>
      <vt:lpstr>Reaction network models (RNM) are built from individual reactions.</vt:lpstr>
      <vt:lpstr>Ordinary differential equations (ODEs) describe the mean behavior of a reaction network.</vt:lpstr>
      <vt:lpstr>The ODEs for RNMs have a compact representation using the stoichiometry matrix.</vt:lpstr>
      <vt:lpstr>ODEs for most RNMs are solved numerically.</vt:lpstr>
      <vt:lpstr>Numerical solution of SIR model describes dynamics of infection outbreak.</vt:lpstr>
      <vt:lpstr>ODEs ignore the discrete nature of individuals in a network and neglect the effects of noise.</vt:lpstr>
      <vt:lpstr>Stochastic simulations can reveal the effects of noise in finite populations.</vt:lpstr>
      <vt:lpstr>Stochastic dynamics can be computed with the Gillespie Algorithm.</vt:lpstr>
      <vt:lpstr>BioNetGen enables the construction, simulation and analysis of RNMs.</vt:lpstr>
      <vt:lpstr>Visual Studio Code (VS Code) extension provides interactive environment for BioNetGen</vt:lpstr>
      <vt:lpstr>Visual Studio Code (VS Code) extension provides interactive environment for BioNetGen</vt:lpstr>
      <vt:lpstr>Visual Studio Code (VS Code) extension provides interactive environment for BioNetGen</vt:lpstr>
      <vt:lpstr>Overview of Rule-based modeling of cell signaling  </vt:lpstr>
      <vt:lpstr>PowerPoint Presentation</vt:lpstr>
      <vt:lpstr>Integrated Model of MCF10A Cell</vt:lpstr>
      <vt:lpstr>Specification</vt:lpstr>
      <vt:lpstr>Challenges of modeling cell regulatory networks</vt:lpstr>
      <vt:lpstr>Combinatorial complexity in a realistic model of EGFR signaling</vt:lpstr>
      <vt:lpstr>What is Rule-based Modeling (RBM)?</vt:lpstr>
      <vt:lpstr>What is Rule-based Modeling (RBM)?</vt:lpstr>
      <vt:lpstr>Composition of a Rule-Based Model</vt:lpstr>
      <vt:lpstr>Composition of a Rule-Based Model</vt:lpstr>
      <vt:lpstr>Defining Molecules</vt:lpstr>
      <vt:lpstr>Defining Molecules</vt:lpstr>
      <vt:lpstr>Binding</vt:lpstr>
      <vt:lpstr>Defining Interaction Rules</vt:lpstr>
      <vt:lpstr>Parts of a rule</vt:lpstr>
      <vt:lpstr>Parts of a rule</vt:lpstr>
      <vt:lpstr>Parts of a rule</vt:lpstr>
      <vt:lpstr>Parts of a rule</vt:lpstr>
      <vt:lpstr>Center and context</vt:lpstr>
      <vt:lpstr>Center and context</vt:lpstr>
      <vt:lpstr>Rule-based modeling enables knowledge representation on a large scale</vt:lpstr>
      <vt:lpstr>Rule-based modeling enables knowledge representation on a large scale</vt:lpstr>
      <vt:lpstr>Simulation</vt:lpstr>
      <vt:lpstr>Methods for simulating RBMs</vt:lpstr>
      <vt:lpstr>Combinatorial Complexity </vt:lpstr>
      <vt:lpstr>Methods for simulating RBMs</vt:lpstr>
      <vt:lpstr>Indirect Methods – Network Generation</vt:lpstr>
      <vt:lpstr>NFsim Algorithm</vt:lpstr>
      <vt:lpstr>Direct Methods (NFsim)</vt:lpstr>
      <vt:lpstr>FcεRI signaling models</vt:lpstr>
      <vt:lpstr>Other examples of network-free applications</vt:lpstr>
      <vt:lpstr>BioNetGen and associated modeling tools</vt:lpstr>
      <vt:lpstr>Why use RBM?</vt:lpstr>
      <vt:lpstr>Rule-Based Modeling protocol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BioNetGen Overview</dc:title>
  <dc:creator>Faeder, James R</dc:creator>
  <cp:lastModifiedBy>Faeder, James R</cp:lastModifiedBy>
  <cp:revision>1</cp:revision>
  <dcterms:created xsi:type="dcterms:W3CDTF">2022-07-07T18:51:49Z</dcterms:created>
  <dcterms:modified xsi:type="dcterms:W3CDTF">2022-07-07T19:03:27Z</dcterms:modified>
</cp:coreProperties>
</file>